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3"/>
  </p:notesMasterIdLst>
  <p:sldIdLst>
    <p:sldId id="257" r:id="rId2"/>
    <p:sldId id="311" r:id="rId3"/>
    <p:sldId id="312" r:id="rId4"/>
    <p:sldId id="313" r:id="rId5"/>
    <p:sldId id="314" r:id="rId6"/>
    <p:sldId id="315" r:id="rId7"/>
    <p:sldId id="290" r:id="rId8"/>
    <p:sldId id="266" r:id="rId9"/>
    <p:sldId id="271" r:id="rId10"/>
    <p:sldId id="274" r:id="rId11"/>
    <p:sldId id="275" r:id="rId12"/>
    <p:sldId id="276" r:id="rId13"/>
    <p:sldId id="277" r:id="rId14"/>
    <p:sldId id="278" r:id="rId15"/>
    <p:sldId id="279" r:id="rId16"/>
    <p:sldId id="297" r:id="rId17"/>
    <p:sldId id="316" r:id="rId18"/>
    <p:sldId id="298" r:id="rId19"/>
    <p:sldId id="299" r:id="rId20"/>
    <p:sldId id="303" r:id="rId21"/>
    <p:sldId id="282" r:id="rId22"/>
    <p:sldId id="283" r:id="rId23"/>
    <p:sldId id="300" r:id="rId24"/>
    <p:sldId id="284" r:id="rId25"/>
    <p:sldId id="307" r:id="rId26"/>
    <p:sldId id="285" r:id="rId27"/>
    <p:sldId id="308" r:id="rId28"/>
    <p:sldId id="309" r:id="rId29"/>
    <p:sldId id="310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8" autoAdjust="0"/>
    <p:restoredTop sz="86425" autoAdjust="0"/>
  </p:normalViewPr>
  <p:slideViewPr>
    <p:cSldViewPr>
      <p:cViewPr varScale="1">
        <p:scale>
          <a:sx n="60" d="100"/>
          <a:sy n="60" d="100"/>
        </p:scale>
        <p:origin x="-14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60C485-7A14-47D5-A520-208C160CA236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0826D9-9A89-44FC-98FF-6FBA1FD5FBEA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r>
            <a:rPr lang="ru-RU" sz="2400" b="1" dirty="0" smtClean="0"/>
            <a:t>За пределами учреждения</a:t>
          </a:r>
          <a:endParaRPr lang="ru-RU" sz="2400" b="1" dirty="0"/>
        </a:p>
      </dgm:t>
    </dgm:pt>
    <dgm:pt modelId="{EE22770A-AEF2-44CB-B51E-21438A8214D2}" type="parTrans" cxnId="{FB123709-E321-4C3A-B0E2-AE615C30E34B}">
      <dgm:prSet/>
      <dgm:spPr/>
      <dgm:t>
        <a:bodyPr/>
        <a:lstStyle/>
        <a:p>
          <a:endParaRPr lang="ru-RU"/>
        </a:p>
      </dgm:t>
    </dgm:pt>
    <dgm:pt modelId="{9D02E0DC-C154-4676-B086-8B862D602694}" type="sibTrans" cxnId="{FB123709-E321-4C3A-B0E2-AE615C30E34B}">
      <dgm:prSet/>
      <dgm:spPr/>
      <dgm:t>
        <a:bodyPr/>
        <a:lstStyle/>
        <a:p>
          <a:endParaRPr lang="ru-RU"/>
        </a:p>
      </dgm:t>
    </dgm:pt>
    <dgm:pt modelId="{75834B97-1A39-486E-A026-38400F5E9A7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Получение информации из вне</a:t>
          </a:r>
          <a:endParaRPr lang="ru-RU" sz="1600" b="1" dirty="0"/>
        </a:p>
      </dgm:t>
    </dgm:pt>
    <dgm:pt modelId="{097A1453-5723-4B8F-A401-C6E2BCC053B1}" type="parTrans" cxnId="{EA0E0EA5-9927-4097-8B94-B685D197BB88}">
      <dgm:prSet/>
      <dgm:spPr/>
      <dgm:t>
        <a:bodyPr/>
        <a:lstStyle/>
        <a:p>
          <a:endParaRPr lang="ru-RU"/>
        </a:p>
      </dgm:t>
    </dgm:pt>
    <dgm:pt modelId="{865B199D-FD78-4785-9B4F-1A1367DA42EA}" type="sibTrans" cxnId="{EA0E0EA5-9927-4097-8B94-B685D197BB88}">
      <dgm:prSet/>
      <dgm:spPr/>
      <dgm:t>
        <a:bodyPr/>
        <a:lstStyle/>
        <a:p>
          <a:endParaRPr lang="ru-RU"/>
        </a:p>
      </dgm:t>
    </dgm:pt>
    <dgm:pt modelId="{C5BAED00-E876-4AAF-900C-762BB0D4BA39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В учреждении</a:t>
          </a:r>
          <a:endParaRPr lang="ru-RU" sz="2400" b="1" dirty="0"/>
        </a:p>
      </dgm:t>
    </dgm:pt>
    <dgm:pt modelId="{4B5D4AA5-8C66-46DF-9BAB-D59B88DCFD8B}" type="parTrans" cxnId="{F4D834FF-4ACD-44DB-987A-8F6846C890FB}">
      <dgm:prSet/>
      <dgm:spPr/>
      <dgm:t>
        <a:bodyPr/>
        <a:lstStyle/>
        <a:p>
          <a:endParaRPr lang="ru-RU"/>
        </a:p>
      </dgm:t>
    </dgm:pt>
    <dgm:pt modelId="{80AFD8CC-892B-4E81-B71F-B3C08A172F30}" type="sibTrans" cxnId="{F4D834FF-4ACD-44DB-987A-8F6846C890FB}">
      <dgm:prSet/>
      <dgm:spPr/>
      <dgm:t>
        <a:bodyPr/>
        <a:lstStyle/>
        <a:p>
          <a:endParaRPr lang="ru-RU"/>
        </a:p>
      </dgm:t>
    </dgm:pt>
    <dgm:pt modelId="{F18C0F00-CEB6-4B8F-8F18-3554296AB651}">
      <dgm:prSet phldrT="[Текст]"/>
      <dgm:spPr/>
      <dgm:t>
        <a:bodyPr/>
        <a:lstStyle/>
        <a:p>
          <a:pPr>
            <a:spcAft>
              <a:spcPts val="600"/>
            </a:spcAft>
          </a:pPr>
          <a:r>
            <a:rPr lang="ru-RU" b="1" dirty="0" smtClean="0"/>
            <a:t>Получение информации от «близких» спец-</a:t>
          </a:r>
          <a:r>
            <a:rPr lang="ru-RU" b="1" dirty="0" err="1" smtClean="0"/>
            <a:t>ов</a:t>
          </a:r>
          <a:r>
            <a:rPr lang="ru-RU" b="1" dirty="0" smtClean="0"/>
            <a:t> </a:t>
          </a:r>
          <a:endParaRPr lang="ru-RU" b="1" dirty="0"/>
        </a:p>
      </dgm:t>
    </dgm:pt>
    <dgm:pt modelId="{B2CC6F79-14E3-43A0-9472-8C2BFFF9B995}" type="parTrans" cxnId="{6952E79F-F516-4518-877B-EABDA2EFFE3D}">
      <dgm:prSet/>
      <dgm:spPr/>
      <dgm:t>
        <a:bodyPr/>
        <a:lstStyle/>
        <a:p>
          <a:endParaRPr lang="ru-RU"/>
        </a:p>
      </dgm:t>
    </dgm:pt>
    <dgm:pt modelId="{D67789A8-BB9D-46FC-9393-EC513C924507}" type="sibTrans" cxnId="{6952E79F-F516-4518-877B-EABDA2EFFE3D}">
      <dgm:prSet/>
      <dgm:spPr/>
      <dgm:t>
        <a:bodyPr/>
        <a:lstStyle/>
        <a:p>
          <a:endParaRPr lang="ru-RU"/>
        </a:p>
      </dgm:t>
    </dgm:pt>
    <dgm:pt modelId="{6FD71295-1311-4FFC-BDEC-14175310CF63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Собственная деятельность специалиста службы сопровождения </a:t>
          </a:r>
          <a:endParaRPr lang="ru-RU" sz="1600" b="1" dirty="0">
            <a:solidFill>
              <a:schemeClr val="tx1"/>
            </a:solidFill>
          </a:endParaRPr>
        </a:p>
      </dgm:t>
    </dgm:pt>
    <dgm:pt modelId="{5FF1155D-7FD6-4112-9A9F-BBC921648063}" type="parTrans" cxnId="{7C7A73B1-BB7D-4956-B013-F25FF82552C2}">
      <dgm:prSet/>
      <dgm:spPr/>
      <dgm:t>
        <a:bodyPr/>
        <a:lstStyle/>
        <a:p>
          <a:endParaRPr lang="ru-RU"/>
        </a:p>
      </dgm:t>
    </dgm:pt>
    <dgm:pt modelId="{6E4F074F-AB55-4372-B7DE-B9F61D9A6844}" type="sibTrans" cxnId="{7C7A73B1-BB7D-4956-B013-F25FF82552C2}">
      <dgm:prSet/>
      <dgm:spPr/>
      <dgm:t>
        <a:bodyPr/>
        <a:lstStyle/>
        <a:p>
          <a:endParaRPr lang="ru-RU"/>
        </a:p>
      </dgm:t>
    </dgm:pt>
    <dgm:pt modelId="{6DCEA6B0-93B1-478A-B231-C0031512C06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Реализация  программ помощи конкретным воспитанникам и группам</a:t>
          </a:r>
          <a:endParaRPr lang="ru-RU" b="1" dirty="0">
            <a:solidFill>
              <a:schemeClr val="tx1"/>
            </a:solidFill>
          </a:endParaRPr>
        </a:p>
      </dgm:t>
    </dgm:pt>
    <dgm:pt modelId="{7E3CFE71-14D4-4171-9F7D-BF4552D176E0}" type="parTrans" cxnId="{BA98F06C-F336-436D-9AC0-1C7021602792}">
      <dgm:prSet/>
      <dgm:spPr/>
      <dgm:t>
        <a:bodyPr/>
        <a:lstStyle/>
        <a:p>
          <a:endParaRPr lang="ru-RU"/>
        </a:p>
      </dgm:t>
    </dgm:pt>
    <dgm:pt modelId="{95808C77-311B-481B-96EB-689149850225}" type="sibTrans" cxnId="{BA98F06C-F336-436D-9AC0-1C7021602792}">
      <dgm:prSet/>
      <dgm:spPr/>
      <dgm:t>
        <a:bodyPr/>
        <a:lstStyle/>
        <a:p>
          <a:endParaRPr lang="ru-RU"/>
        </a:p>
      </dgm:t>
    </dgm:pt>
    <dgm:pt modelId="{A59CB7F3-8775-4886-A19C-1F6D0546291E}">
      <dgm:prSet phldrT="[Текст]"/>
      <dgm:spPr/>
      <dgm:t>
        <a:bodyPr/>
        <a:lstStyle/>
        <a:p>
          <a:pPr>
            <a:spcAft>
              <a:spcPts val="600"/>
            </a:spcAft>
          </a:pPr>
          <a:r>
            <a:rPr lang="ru-RU" b="1" dirty="0" smtClean="0"/>
            <a:t>Программа профилактики учреждения (схема работы)</a:t>
          </a:r>
          <a:endParaRPr lang="ru-RU" b="1" dirty="0"/>
        </a:p>
      </dgm:t>
    </dgm:pt>
    <dgm:pt modelId="{847A1E0F-F960-4EBF-AC0C-AB27C06ABFB2}" type="parTrans" cxnId="{92834CBA-FA0D-4696-9E70-BC14E87B2FD5}">
      <dgm:prSet/>
      <dgm:spPr/>
      <dgm:t>
        <a:bodyPr/>
        <a:lstStyle/>
        <a:p>
          <a:endParaRPr lang="ru-RU"/>
        </a:p>
      </dgm:t>
    </dgm:pt>
    <dgm:pt modelId="{35E40691-6128-4FC3-83F8-D1AE604C5DA1}" type="sibTrans" cxnId="{92834CBA-FA0D-4696-9E70-BC14E87B2FD5}">
      <dgm:prSet/>
      <dgm:spPr/>
      <dgm:t>
        <a:bodyPr/>
        <a:lstStyle/>
        <a:p>
          <a:endParaRPr lang="ru-RU"/>
        </a:p>
      </dgm:t>
    </dgm:pt>
    <dgm:pt modelId="{013834CF-5DCB-4A58-AF99-F51B857A7D12}">
      <dgm:prSet phldrT="[Текст]"/>
      <dgm:spPr/>
      <dgm:t>
        <a:bodyPr/>
        <a:lstStyle/>
        <a:p>
          <a:pPr>
            <a:spcAft>
              <a:spcPts val="600"/>
            </a:spcAft>
          </a:pPr>
          <a:r>
            <a:rPr lang="ru-RU" b="1" dirty="0" smtClean="0"/>
            <a:t>Взаимодействие  педагогов различного профиля в рамка программы. </a:t>
          </a:r>
          <a:endParaRPr lang="ru-RU" b="1" dirty="0"/>
        </a:p>
      </dgm:t>
    </dgm:pt>
    <dgm:pt modelId="{4FD531AD-4B5A-4708-9C77-AAF9B2BAAEBB}" type="parTrans" cxnId="{C772DE0F-8F9B-497C-8215-D2230BFDB040}">
      <dgm:prSet/>
      <dgm:spPr/>
      <dgm:t>
        <a:bodyPr/>
        <a:lstStyle/>
        <a:p>
          <a:endParaRPr lang="ru-RU"/>
        </a:p>
      </dgm:t>
    </dgm:pt>
    <dgm:pt modelId="{5E9E34BF-AD07-4C3E-86E6-FDDCFD3703F7}" type="sibTrans" cxnId="{C772DE0F-8F9B-497C-8215-D2230BFDB040}">
      <dgm:prSet/>
      <dgm:spPr/>
      <dgm:t>
        <a:bodyPr/>
        <a:lstStyle/>
        <a:p>
          <a:endParaRPr lang="ru-RU"/>
        </a:p>
      </dgm:t>
    </dgm:pt>
    <dgm:pt modelId="{91F671DD-A6F8-4778-92F5-0BF6D8A80FBE}" type="pres">
      <dgm:prSet presAssocID="{9B60C485-7A14-47D5-A520-208C160CA23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608DD-1081-4189-8077-8CB80F40EE5B}" type="pres">
      <dgm:prSet presAssocID="{F70826D9-9A89-44FC-98FF-6FBA1FD5FBEA}" presName="circle1" presStyleLbl="node1" presStyleIdx="0" presStyleCnt="3"/>
      <dgm:spPr/>
    </dgm:pt>
    <dgm:pt modelId="{8D634735-31BF-4B56-A883-D57360BB0931}" type="pres">
      <dgm:prSet presAssocID="{F70826D9-9A89-44FC-98FF-6FBA1FD5FBEA}" presName="space" presStyleCnt="0"/>
      <dgm:spPr/>
    </dgm:pt>
    <dgm:pt modelId="{BF29BCBC-AF30-46BA-B656-E7AFE68B1523}" type="pres">
      <dgm:prSet presAssocID="{F70826D9-9A89-44FC-98FF-6FBA1FD5FBEA}" presName="rect1" presStyleLbl="alignAcc1" presStyleIdx="0" presStyleCnt="3" custLinFactNeighborX="1693" custLinFactNeighborY="745"/>
      <dgm:spPr/>
      <dgm:t>
        <a:bodyPr/>
        <a:lstStyle/>
        <a:p>
          <a:endParaRPr lang="ru-RU"/>
        </a:p>
      </dgm:t>
    </dgm:pt>
    <dgm:pt modelId="{A7B076F7-02C0-4E6D-A408-20E1F242E95E}" type="pres">
      <dgm:prSet presAssocID="{C5BAED00-E876-4AAF-900C-762BB0D4BA39}" presName="vertSpace2" presStyleLbl="node1" presStyleIdx="0" presStyleCnt="3"/>
      <dgm:spPr/>
    </dgm:pt>
    <dgm:pt modelId="{71C0D4E0-2558-43D3-99BB-66BCBB2A6D61}" type="pres">
      <dgm:prSet presAssocID="{C5BAED00-E876-4AAF-900C-762BB0D4BA39}" presName="circle2" presStyleLbl="node1" presStyleIdx="1" presStyleCnt="3"/>
      <dgm:spPr/>
    </dgm:pt>
    <dgm:pt modelId="{0194F214-B815-4368-BAC5-3B1EABBFDB50}" type="pres">
      <dgm:prSet presAssocID="{C5BAED00-E876-4AAF-900C-762BB0D4BA39}" presName="rect2" presStyleLbl="alignAcc1" presStyleIdx="1" presStyleCnt="3" custScaleY="92776" custLinFactNeighborX="-730" custLinFactNeighborY="-12274"/>
      <dgm:spPr/>
      <dgm:t>
        <a:bodyPr/>
        <a:lstStyle/>
        <a:p>
          <a:endParaRPr lang="ru-RU"/>
        </a:p>
      </dgm:t>
    </dgm:pt>
    <dgm:pt modelId="{5B67CE97-D77E-43D9-A0D4-EDC1EF5C32CF}" type="pres">
      <dgm:prSet presAssocID="{6FD71295-1311-4FFC-BDEC-14175310CF63}" presName="vertSpace3" presStyleLbl="node1" presStyleIdx="1" presStyleCnt="3"/>
      <dgm:spPr/>
    </dgm:pt>
    <dgm:pt modelId="{DB048C46-73A8-4C3D-8B68-13827FD864B6}" type="pres">
      <dgm:prSet presAssocID="{6FD71295-1311-4FFC-BDEC-14175310CF63}" presName="circle3" presStyleLbl="node1" presStyleIdx="2" presStyleCnt="3"/>
      <dgm:spPr/>
    </dgm:pt>
    <dgm:pt modelId="{165B732C-A1DD-4160-917B-0E1A19ADEB90}" type="pres">
      <dgm:prSet presAssocID="{6FD71295-1311-4FFC-BDEC-14175310CF63}" presName="rect3" presStyleLbl="alignAcc1" presStyleIdx="2" presStyleCnt="3" custScaleX="100000" custScaleY="71177" custLinFactNeighborX="-730" custLinFactNeighborY="3318"/>
      <dgm:spPr/>
      <dgm:t>
        <a:bodyPr/>
        <a:lstStyle/>
        <a:p>
          <a:endParaRPr lang="ru-RU"/>
        </a:p>
      </dgm:t>
    </dgm:pt>
    <dgm:pt modelId="{92F81600-D0D9-40E4-BDCE-7F317545240A}" type="pres">
      <dgm:prSet presAssocID="{F70826D9-9A89-44FC-98FF-6FBA1FD5FBE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FEE69-0FC9-4C2A-ADAD-81F40AA53C78}" type="pres">
      <dgm:prSet presAssocID="{F70826D9-9A89-44FC-98FF-6FBA1FD5FBEA}" presName="rect1ChTx" presStyleLbl="alignAcc1" presStyleIdx="2" presStyleCnt="3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524D1-69F7-4B9F-AB61-43A4C82442B6}" type="pres">
      <dgm:prSet presAssocID="{C5BAED00-E876-4AAF-900C-762BB0D4BA3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1748D-D507-4835-8EBF-7E1158238131}" type="pres">
      <dgm:prSet presAssocID="{C5BAED00-E876-4AAF-900C-762BB0D4BA39}" presName="rect2ChTx" presStyleLbl="alignAcc1" presStyleIdx="2" presStyleCnt="3" custScaleY="148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1BA67-2E4E-4D87-8E51-17ABB4649CA7}" type="pres">
      <dgm:prSet presAssocID="{6FD71295-1311-4FFC-BDEC-14175310CF6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F10F5-837D-481F-8FED-23C91417B45D}" type="pres">
      <dgm:prSet presAssocID="{6FD71295-1311-4FFC-BDEC-14175310CF6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E1E16-FC13-4FAC-8C31-B88AF5B8113A}" type="presOf" srcId="{75834B97-1A39-486E-A026-38400F5E9A73}" destId="{3BDFEE69-0FC9-4C2A-ADAD-81F40AA53C78}" srcOrd="0" destOrd="0" presId="urn:microsoft.com/office/officeart/2005/8/layout/target3"/>
    <dgm:cxn modelId="{478E47FA-8581-4E4A-9952-5E28BC53172C}" type="presOf" srcId="{6DCEA6B0-93B1-478A-B231-C0031512C067}" destId="{F06F10F5-837D-481F-8FED-23C91417B45D}" srcOrd="0" destOrd="0" presId="urn:microsoft.com/office/officeart/2005/8/layout/target3"/>
    <dgm:cxn modelId="{2E0F3D78-4BD9-4E0F-A6E5-25CC326815C8}" type="presOf" srcId="{9B60C485-7A14-47D5-A520-208C160CA236}" destId="{91F671DD-A6F8-4778-92F5-0BF6D8A80FBE}" srcOrd="0" destOrd="0" presId="urn:microsoft.com/office/officeart/2005/8/layout/target3"/>
    <dgm:cxn modelId="{3951C351-39A2-4AF8-841E-75CF76966251}" type="presOf" srcId="{F70826D9-9A89-44FC-98FF-6FBA1FD5FBEA}" destId="{92F81600-D0D9-40E4-BDCE-7F317545240A}" srcOrd="1" destOrd="0" presId="urn:microsoft.com/office/officeart/2005/8/layout/target3"/>
    <dgm:cxn modelId="{BA98F06C-F336-436D-9AC0-1C7021602792}" srcId="{6FD71295-1311-4FFC-BDEC-14175310CF63}" destId="{6DCEA6B0-93B1-478A-B231-C0031512C067}" srcOrd="0" destOrd="0" parTransId="{7E3CFE71-14D4-4171-9F7D-BF4552D176E0}" sibTransId="{95808C77-311B-481B-96EB-689149850225}"/>
    <dgm:cxn modelId="{77C51B86-08DE-433B-B89D-2ADA98861369}" type="presOf" srcId="{C5BAED00-E876-4AAF-900C-762BB0D4BA39}" destId="{2D6524D1-69F7-4B9F-AB61-43A4C82442B6}" srcOrd="1" destOrd="0" presId="urn:microsoft.com/office/officeart/2005/8/layout/target3"/>
    <dgm:cxn modelId="{2436DEF3-AAE6-49BF-A09F-080ABC3E7002}" type="presOf" srcId="{A59CB7F3-8775-4886-A19C-1F6D0546291E}" destId="{BAC1748D-D507-4835-8EBF-7E1158238131}" srcOrd="0" destOrd="1" presId="urn:microsoft.com/office/officeart/2005/8/layout/target3"/>
    <dgm:cxn modelId="{645DC32B-9167-49D6-B02B-375EFD484A0C}" type="presOf" srcId="{6FD71295-1311-4FFC-BDEC-14175310CF63}" destId="{165B732C-A1DD-4160-917B-0E1A19ADEB90}" srcOrd="0" destOrd="0" presId="urn:microsoft.com/office/officeart/2005/8/layout/target3"/>
    <dgm:cxn modelId="{79A7B18A-E57C-4C3A-AC56-452FFBC37032}" type="presOf" srcId="{6FD71295-1311-4FFC-BDEC-14175310CF63}" destId="{38A1BA67-2E4E-4D87-8E51-17ABB4649CA7}" srcOrd="1" destOrd="0" presId="urn:microsoft.com/office/officeart/2005/8/layout/target3"/>
    <dgm:cxn modelId="{21AC2032-FD2A-4E6A-859D-2E6E2200B6C0}" type="presOf" srcId="{F18C0F00-CEB6-4B8F-8F18-3554296AB651}" destId="{BAC1748D-D507-4835-8EBF-7E1158238131}" srcOrd="0" destOrd="0" presId="urn:microsoft.com/office/officeart/2005/8/layout/target3"/>
    <dgm:cxn modelId="{EA0E0EA5-9927-4097-8B94-B685D197BB88}" srcId="{F70826D9-9A89-44FC-98FF-6FBA1FD5FBEA}" destId="{75834B97-1A39-486E-A026-38400F5E9A73}" srcOrd="0" destOrd="0" parTransId="{097A1453-5723-4B8F-A401-C6E2BCC053B1}" sibTransId="{865B199D-FD78-4785-9B4F-1A1367DA42EA}"/>
    <dgm:cxn modelId="{C772DE0F-8F9B-497C-8215-D2230BFDB040}" srcId="{C5BAED00-E876-4AAF-900C-762BB0D4BA39}" destId="{013834CF-5DCB-4A58-AF99-F51B857A7D12}" srcOrd="2" destOrd="0" parTransId="{4FD531AD-4B5A-4708-9C77-AAF9B2BAAEBB}" sibTransId="{5E9E34BF-AD07-4C3E-86E6-FDDCFD3703F7}"/>
    <dgm:cxn modelId="{92834CBA-FA0D-4696-9E70-BC14E87B2FD5}" srcId="{C5BAED00-E876-4AAF-900C-762BB0D4BA39}" destId="{A59CB7F3-8775-4886-A19C-1F6D0546291E}" srcOrd="1" destOrd="0" parTransId="{847A1E0F-F960-4EBF-AC0C-AB27C06ABFB2}" sibTransId="{35E40691-6128-4FC3-83F8-D1AE604C5DA1}"/>
    <dgm:cxn modelId="{7C7A73B1-BB7D-4956-B013-F25FF82552C2}" srcId="{9B60C485-7A14-47D5-A520-208C160CA236}" destId="{6FD71295-1311-4FFC-BDEC-14175310CF63}" srcOrd="2" destOrd="0" parTransId="{5FF1155D-7FD6-4112-9A9F-BBC921648063}" sibTransId="{6E4F074F-AB55-4372-B7DE-B9F61D9A6844}"/>
    <dgm:cxn modelId="{1CA2B571-1CF6-4C2B-A95E-94B644467427}" type="presOf" srcId="{013834CF-5DCB-4A58-AF99-F51B857A7D12}" destId="{BAC1748D-D507-4835-8EBF-7E1158238131}" srcOrd="0" destOrd="2" presId="urn:microsoft.com/office/officeart/2005/8/layout/target3"/>
    <dgm:cxn modelId="{6952E79F-F516-4518-877B-EABDA2EFFE3D}" srcId="{C5BAED00-E876-4AAF-900C-762BB0D4BA39}" destId="{F18C0F00-CEB6-4B8F-8F18-3554296AB651}" srcOrd="0" destOrd="0" parTransId="{B2CC6F79-14E3-43A0-9472-8C2BFFF9B995}" sibTransId="{D67789A8-BB9D-46FC-9393-EC513C924507}"/>
    <dgm:cxn modelId="{514F4250-7F39-45E6-A39E-CFE1E3207A40}" type="presOf" srcId="{C5BAED00-E876-4AAF-900C-762BB0D4BA39}" destId="{0194F214-B815-4368-BAC5-3B1EABBFDB50}" srcOrd="0" destOrd="0" presId="urn:microsoft.com/office/officeart/2005/8/layout/target3"/>
    <dgm:cxn modelId="{FB123709-E321-4C3A-B0E2-AE615C30E34B}" srcId="{9B60C485-7A14-47D5-A520-208C160CA236}" destId="{F70826D9-9A89-44FC-98FF-6FBA1FD5FBEA}" srcOrd="0" destOrd="0" parTransId="{EE22770A-AEF2-44CB-B51E-21438A8214D2}" sibTransId="{9D02E0DC-C154-4676-B086-8B862D602694}"/>
    <dgm:cxn modelId="{F4D834FF-4ACD-44DB-987A-8F6846C890FB}" srcId="{9B60C485-7A14-47D5-A520-208C160CA236}" destId="{C5BAED00-E876-4AAF-900C-762BB0D4BA39}" srcOrd="1" destOrd="0" parTransId="{4B5D4AA5-8C66-46DF-9BAB-D59B88DCFD8B}" sibTransId="{80AFD8CC-892B-4E81-B71F-B3C08A172F30}"/>
    <dgm:cxn modelId="{E4683505-A2C2-4FA1-99A3-7DB106F1687B}" type="presOf" srcId="{F70826D9-9A89-44FC-98FF-6FBA1FD5FBEA}" destId="{BF29BCBC-AF30-46BA-B656-E7AFE68B1523}" srcOrd="0" destOrd="0" presId="urn:microsoft.com/office/officeart/2005/8/layout/target3"/>
    <dgm:cxn modelId="{F3783D5A-0CA4-48ED-8C44-5120E2892FCE}" type="presParOf" srcId="{91F671DD-A6F8-4778-92F5-0BF6D8A80FBE}" destId="{2B0608DD-1081-4189-8077-8CB80F40EE5B}" srcOrd="0" destOrd="0" presId="urn:microsoft.com/office/officeart/2005/8/layout/target3"/>
    <dgm:cxn modelId="{22229FF5-C5D3-4EA4-A5EF-8673FFE27BBF}" type="presParOf" srcId="{91F671DD-A6F8-4778-92F5-0BF6D8A80FBE}" destId="{8D634735-31BF-4B56-A883-D57360BB0931}" srcOrd="1" destOrd="0" presId="urn:microsoft.com/office/officeart/2005/8/layout/target3"/>
    <dgm:cxn modelId="{6F0283B0-A9A7-418A-BCAF-F86A84773472}" type="presParOf" srcId="{91F671DD-A6F8-4778-92F5-0BF6D8A80FBE}" destId="{BF29BCBC-AF30-46BA-B656-E7AFE68B1523}" srcOrd="2" destOrd="0" presId="urn:microsoft.com/office/officeart/2005/8/layout/target3"/>
    <dgm:cxn modelId="{344AEDEC-0B89-43D1-91BF-391DF5A0B690}" type="presParOf" srcId="{91F671DD-A6F8-4778-92F5-0BF6D8A80FBE}" destId="{A7B076F7-02C0-4E6D-A408-20E1F242E95E}" srcOrd="3" destOrd="0" presId="urn:microsoft.com/office/officeart/2005/8/layout/target3"/>
    <dgm:cxn modelId="{BDA69BBE-0DA3-4FC7-BA3C-3FC51F80C7EB}" type="presParOf" srcId="{91F671DD-A6F8-4778-92F5-0BF6D8A80FBE}" destId="{71C0D4E0-2558-43D3-99BB-66BCBB2A6D61}" srcOrd="4" destOrd="0" presId="urn:microsoft.com/office/officeart/2005/8/layout/target3"/>
    <dgm:cxn modelId="{98270286-1B6E-4593-B922-A0CAECED9C06}" type="presParOf" srcId="{91F671DD-A6F8-4778-92F5-0BF6D8A80FBE}" destId="{0194F214-B815-4368-BAC5-3B1EABBFDB50}" srcOrd="5" destOrd="0" presId="urn:microsoft.com/office/officeart/2005/8/layout/target3"/>
    <dgm:cxn modelId="{82071C0E-BA7C-40C7-BD09-526A788E3A57}" type="presParOf" srcId="{91F671DD-A6F8-4778-92F5-0BF6D8A80FBE}" destId="{5B67CE97-D77E-43D9-A0D4-EDC1EF5C32CF}" srcOrd="6" destOrd="0" presId="urn:microsoft.com/office/officeart/2005/8/layout/target3"/>
    <dgm:cxn modelId="{2390B863-B8AF-4123-B7C6-0F0D8CF2B7C4}" type="presParOf" srcId="{91F671DD-A6F8-4778-92F5-0BF6D8A80FBE}" destId="{DB048C46-73A8-4C3D-8B68-13827FD864B6}" srcOrd="7" destOrd="0" presId="urn:microsoft.com/office/officeart/2005/8/layout/target3"/>
    <dgm:cxn modelId="{7009C787-4C4A-4758-8009-AEA8CBF0EA21}" type="presParOf" srcId="{91F671DD-A6F8-4778-92F5-0BF6D8A80FBE}" destId="{165B732C-A1DD-4160-917B-0E1A19ADEB90}" srcOrd="8" destOrd="0" presId="urn:microsoft.com/office/officeart/2005/8/layout/target3"/>
    <dgm:cxn modelId="{19C953C0-7F15-47EF-BA5F-3DB4DFD3F41A}" type="presParOf" srcId="{91F671DD-A6F8-4778-92F5-0BF6D8A80FBE}" destId="{92F81600-D0D9-40E4-BDCE-7F317545240A}" srcOrd="9" destOrd="0" presId="urn:microsoft.com/office/officeart/2005/8/layout/target3"/>
    <dgm:cxn modelId="{551CFC2B-CFE7-41C0-8DA5-B4FF1575460A}" type="presParOf" srcId="{91F671DD-A6F8-4778-92F5-0BF6D8A80FBE}" destId="{3BDFEE69-0FC9-4C2A-ADAD-81F40AA53C78}" srcOrd="10" destOrd="0" presId="urn:microsoft.com/office/officeart/2005/8/layout/target3"/>
    <dgm:cxn modelId="{6D623526-4703-46CB-B963-9573281B43F4}" type="presParOf" srcId="{91F671DD-A6F8-4778-92F5-0BF6D8A80FBE}" destId="{2D6524D1-69F7-4B9F-AB61-43A4C82442B6}" srcOrd="11" destOrd="0" presId="urn:microsoft.com/office/officeart/2005/8/layout/target3"/>
    <dgm:cxn modelId="{6E00FB46-1A19-4AA7-9A55-82899C1CB75A}" type="presParOf" srcId="{91F671DD-A6F8-4778-92F5-0BF6D8A80FBE}" destId="{BAC1748D-D507-4835-8EBF-7E1158238131}" srcOrd="12" destOrd="0" presId="urn:microsoft.com/office/officeart/2005/8/layout/target3"/>
    <dgm:cxn modelId="{916FB743-4A0E-4451-B36E-72D45E1804AF}" type="presParOf" srcId="{91F671DD-A6F8-4778-92F5-0BF6D8A80FBE}" destId="{38A1BA67-2E4E-4D87-8E51-17ABB4649CA7}" srcOrd="13" destOrd="0" presId="urn:microsoft.com/office/officeart/2005/8/layout/target3"/>
    <dgm:cxn modelId="{6FBF8C1D-96C6-47CB-9395-B93967FF779E}" type="presParOf" srcId="{91F671DD-A6F8-4778-92F5-0BF6D8A80FBE}" destId="{F06F10F5-837D-481F-8FED-23C91417B45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608DD-1081-4189-8077-8CB80F40EE5B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9BCBC-AF30-46BA-B656-E7AFE68B1523}">
      <dsp:nvSpPr>
        <dsp:cNvPr id="0" name=""/>
        <dsp:cNvSpPr/>
      </dsp:nvSpPr>
      <dsp:spPr>
        <a:xfrm>
          <a:off x="2286000" y="0"/>
          <a:ext cx="59436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 пределами учреждения</a:t>
          </a:r>
          <a:endParaRPr lang="ru-RU" sz="2400" b="1" kern="1200" dirty="0"/>
        </a:p>
      </dsp:txBody>
      <dsp:txXfrm>
        <a:off x="2286000" y="0"/>
        <a:ext cx="2971800" cy="1371602"/>
      </dsp:txXfrm>
    </dsp:sp>
    <dsp:sp modelId="{71C0D4E0-2558-43D3-99BB-66BCBB2A6D61}">
      <dsp:nvSpPr>
        <dsp:cNvPr id="0" name=""/>
        <dsp:cNvSpPr/>
      </dsp:nvSpPr>
      <dsp:spPr>
        <a:xfrm>
          <a:off x="800101" y="13716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4F214-B815-4368-BAC5-3B1EABBFDB50}">
      <dsp:nvSpPr>
        <dsp:cNvPr id="0" name=""/>
        <dsp:cNvSpPr/>
      </dsp:nvSpPr>
      <dsp:spPr>
        <a:xfrm>
          <a:off x="2242611" y="1114185"/>
          <a:ext cx="5943600" cy="2757114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учреждении</a:t>
          </a:r>
          <a:endParaRPr lang="ru-RU" sz="2400" b="1" kern="1200" dirty="0"/>
        </a:p>
      </dsp:txBody>
      <dsp:txXfrm>
        <a:off x="2242611" y="1114185"/>
        <a:ext cx="2971800" cy="1272514"/>
      </dsp:txXfrm>
    </dsp:sp>
    <dsp:sp modelId="{DB048C46-73A8-4C3D-8B68-13827FD864B6}">
      <dsp:nvSpPr>
        <dsp:cNvPr id="0" name=""/>
        <dsp:cNvSpPr/>
      </dsp:nvSpPr>
      <dsp:spPr>
        <a:xfrm>
          <a:off x="1600200" y="27432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B732C-A1DD-4160-917B-0E1A19ADEB90}">
      <dsp:nvSpPr>
        <dsp:cNvPr id="0" name=""/>
        <dsp:cNvSpPr/>
      </dsp:nvSpPr>
      <dsp:spPr>
        <a:xfrm>
          <a:off x="2242611" y="2986378"/>
          <a:ext cx="5943600" cy="97626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Собственная деятельность специалиста службы сопровождения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242611" y="2986378"/>
        <a:ext cx="2971800" cy="976262"/>
      </dsp:txXfrm>
    </dsp:sp>
    <dsp:sp modelId="{3BDFEE69-0FC9-4C2A-ADAD-81F40AA53C78}">
      <dsp:nvSpPr>
        <dsp:cNvPr id="0" name=""/>
        <dsp:cNvSpPr/>
      </dsp:nvSpPr>
      <dsp:spPr>
        <a:xfrm>
          <a:off x="5257800" y="0"/>
          <a:ext cx="2971800" cy="13716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Получение информации из вне</a:t>
          </a:r>
          <a:endParaRPr lang="ru-RU" sz="1600" b="1" kern="1200" dirty="0"/>
        </a:p>
      </dsp:txBody>
      <dsp:txXfrm>
        <a:off x="5257800" y="0"/>
        <a:ext cx="2971800" cy="1371602"/>
      </dsp:txXfrm>
    </dsp:sp>
    <dsp:sp modelId="{BAC1748D-D507-4835-8EBF-7E1158238131}">
      <dsp:nvSpPr>
        <dsp:cNvPr id="0" name=""/>
        <dsp:cNvSpPr/>
      </dsp:nvSpPr>
      <dsp:spPr>
        <a:xfrm>
          <a:off x="5257800" y="1042172"/>
          <a:ext cx="2971800" cy="20304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Получение информации от «близких» спец-</a:t>
          </a:r>
          <a:r>
            <a:rPr lang="ru-RU" sz="1400" b="1" kern="1200" dirty="0" err="1" smtClean="0"/>
            <a:t>ов</a:t>
          </a:r>
          <a:r>
            <a:rPr lang="ru-RU" sz="1400" b="1" kern="1200" dirty="0" smtClean="0"/>
            <a:t> 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Программа профилактики учреждения (схема работы)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b="1" kern="1200" dirty="0" smtClean="0"/>
            <a:t>Взаимодействие  педагогов различного профиля в рамка программы. </a:t>
          </a:r>
          <a:endParaRPr lang="ru-RU" sz="1400" b="1" kern="1200" dirty="0"/>
        </a:p>
      </dsp:txBody>
      <dsp:txXfrm>
        <a:off x="5257800" y="1042172"/>
        <a:ext cx="2971800" cy="2030459"/>
      </dsp:txXfrm>
    </dsp:sp>
    <dsp:sp modelId="{F06F10F5-837D-481F-8FED-23C91417B45D}">
      <dsp:nvSpPr>
        <dsp:cNvPr id="0" name=""/>
        <dsp:cNvSpPr/>
      </dsp:nvSpPr>
      <dsp:spPr>
        <a:xfrm>
          <a:off x="5257800" y="2743201"/>
          <a:ext cx="2971800" cy="13715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Реализация  программ помощи конкретным воспитанникам и группам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257800" y="2743201"/>
        <a:ext cx="2971800" cy="1371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AD6F6-1B1D-48CA-B9ED-4B64474096B1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B2CFE-26B1-4E08-A935-BA02A669D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6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B2CFE-26B1-4E08-A935-BA02A669DF4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8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45CE-091B-4C18-B41F-9B7C791062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00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A60A-CB86-4E40-A63F-B894EBFE4A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77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2498CB-29DA-4D7E-AC0C-BDA87106F92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4DDD5C-7E73-41A2-AAFA-0E37AD8B132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1" r:id="rId12"/>
    <p:sldLayoutId id="2147483802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/>
              <a:t>Учебно-методический семинар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altLang="ru-RU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dirty="0" smtClean="0"/>
              <a:t>«</a:t>
            </a:r>
            <a:r>
              <a:rPr lang="ru-RU" altLang="ru-RU" sz="3600" b="1" dirty="0" smtClean="0">
                <a:latin typeface="Franklin Gothic Demi" pitchFamily="34" charset="0"/>
              </a:rPr>
              <a:t>Алгоритм разработки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рабочих программ  для специалистов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службы сопровождения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по профилактике побегов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и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коррекции 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аномального поведения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3600" b="1" dirty="0" smtClean="0">
                <a:latin typeface="Franklin Gothic Demi" pitchFamily="34" charset="0"/>
              </a:rPr>
              <a:t>в подростковом возрасте»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dirty="0" smtClean="0"/>
              <a:t>26 ноября 2015 года. </a:t>
            </a:r>
          </a:p>
        </p:txBody>
      </p:sp>
    </p:spTree>
    <p:extLst>
      <p:ext uri="{BB962C8B-B14F-4D97-AF65-F5344CB8AC3E}">
        <p14:creationId xmlns:p14="http://schemas.microsoft.com/office/powerpoint/2010/main" val="425097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208396511"/>
              </p:ext>
            </p:extLst>
          </p:nvPr>
        </p:nvGraphicFramePr>
        <p:xfrm>
          <a:off x="395536" y="404664"/>
          <a:ext cx="8280920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Диаграмма" r:id="rId3" imgW="5886416" imgH="3352800" progId="Excel.Chart.8">
                  <p:embed/>
                </p:oleObj>
              </mc:Choice>
              <mc:Fallback>
                <p:oleObj name="Диаграмма" r:id="rId3" imgW="5886416" imgH="3352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4664"/>
                        <a:ext cx="8280920" cy="61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1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2821745"/>
              </p:ext>
            </p:extLst>
          </p:nvPr>
        </p:nvGraphicFramePr>
        <p:xfrm>
          <a:off x="457200" y="332656"/>
          <a:ext cx="8363272" cy="619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Диаграмма" r:id="rId3" imgW="5886416" imgH="3514657" progId="Excel.Chart.8">
                  <p:embed/>
                </p:oleObj>
              </mc:Choice>
              <mc:Fallback>
                <p:oleObj name="Диаграмма" r:id="rId3" imgW="5886416" imgH="35146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2656"/>
                        <a:ext cx="8363272" cy="619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17346"/>
              </p:ext>
            </p:extLst>
          </p:nvPr>
        </p:nvGraphicFramePr>
        <p:xfrm>
          <a:off x="467544" y="404664"/>
          <a:ext cx="8208912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Диаграмма" r:id="rId3" imgW="5886416" imgH="3648143" progId="Excel.Chart.8">
                  <p:embed/>
                </p:oleObj>
              </mc:Choice>
              <mc:Fallback>
                <p:oleObj name="Диаграмма" r:id="rId3" imgW="5886416" imgH="364814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8208912" cy="6120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74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544095"/>
              </p:ext>
            </p:extLst>
          </p:nvPr>
        </p:nvGraphicFramePr>
        <p:xfrm>
          <a:off x="395536" y="404664"/>
          <a:ext cx="8352927" cy="619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Диаграмма" r:id="rId3" imgW="5886416" imgH="2714557" progId="Excel.Chart.8">
                  <p:embed/>
                </p:oleObj>
              </mc:Choice>
              <mc:Fallback>
                <p:oleObj name="Диаграмма" r:id="rId3" imgW="5886416" imgH="27145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4664"/>
                        <a:ext cx="8352927" cy="619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09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8747313"/>
              </p:ext>
            </p:extLst>
          </p:nvPr>
        </p:nvGraphicFramePr>
        <p:xfrm>
          <a:off x="457200" y="404664"/>
          <a:ext cx="8363272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Диаграмма" r:id="rId3" imgW="5886416" imgH="2714557" progId="Excel.Chart.8">
                  <p:embed/>
                </p:oleObj>
              </mc:Choice>
              <mc:Fallback>
                <p:oleObj name="Диаграмма" r:id="rId3" imgW="5886416" imgH="27145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4664"/>
                        <a:ext cx="8363272" cy="6264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15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200" b="1" dirty="0" smtClean="0"/>
              <a:t>Социальный портрет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воспитанника,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склонного к самовольным уходам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из ОУ</a:t>
            </a:r>
            <a:r>
              <a:rPr lang="ru-RU" altLang="ru-RU" sz="3200" dirty="0" smtClean="0"/>
              <a:t>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это подросток: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чаще мальчик;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в возрасте 1</a:t>
            </a:r>
            <a:r>
              <a:rPr lang="en-US" altLang="ru-RU" sz="2800" b="1" dirty="0" smtClean="0"/>
              <a:t>4</a:t>
            </a:r>
            <a:r>
              <a:rPr lang="ru-RU" altLang="ru-RU" sz="2800" b="1" dirty="0" smtClean="0"/>
              <a:t>-17 лет;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поступивший из семьи, как правило ведущей асоциальный образ жизни;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находящийся в ОУ от 1 месяца до 1 года;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имеющий 1-2 самовольных ухода;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чаще всего совершивший уход из учреждения или летнего лагеря (чаще в группе).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78694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altLang="ru-RU" dirty="0" smtClean="0"/>
              <a:t>    В  детском  учреждении должна  быть  построена  система  общения   взрослых  с  ребенком, обеспечивающая  </a:t>
            </a:r>
            <a:r>
              <a:rPr lang="ru-RU" altLang="ru-RU" sz="4000" b="1" dirty="0" smtClean="0"/>
              <a:t>основную  его  потребность  в  положительных  эмоциях</a:t>
            </a:r>
            <a:r>
              <a:rPr lang="ru-RU" altLang="ru-RU" dirty="0" smtClean="0"/>
              <a:t>, что  содействует  формированию  чувства  защищенности  и  базового  доверия  к  другим  людям.</a:t>
            </a:r>
          </a:p>
          <a:p>
            <a:pPr eaLnBrk="1" hangingPunct="1">
              <a:buFontTx/>
              <a:buNone/>
              <a:defRPr/>
            </a:pPr>
            <a:r>
              <a:rPr lang="ru-RU" altLang="ru-RU" dirty="0" smtClean="0"/>
              <a:t>    Отношения взрослых  с  детьми должны  строиться  на  удовлетворение   </a:t>
            </a:r>
            <a:r>
              <a:rPr lang="ru-RU" altLang="ru-RU" sz="4000" b="1" dirty="0" smtClean="0"/>
              <a:t>эмоционального  голода.</a:t>
            </a:r>
          </a:p>
        </p:txBody>
      </p:sp>
    </p:spTree>
    <p:extLst>
      <p:ext uri="{BB962C8B-B14F-4D97-AF65-F5344CB8AC3E}">
        <p14:creationId xmlns:p14="http://schemas.microsoft.com/office/powerpoint/2010/main" val="24962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/>
              <a:t>Особые </a:t>
            </a:r>
            <a:r>
              <a:rPr lang="ru-RU" sz="2800" b="1" dirty="0"/>
              <a:t>подходы в работе с детьми,</a:t>
            </a:r>
            <a:br>
              <a:rPr lang="ru-RU" sz="2800" b="1" dirty="0"/>
            </a:br>
            <a:r>
              <a:rPr lang="ru-RU" sz="2800" b="1" dirty="0"/>
              <a:t>направленные на создание условий для увеличения личностных </a:t>
            </a:r>
            <a:r>
              <a:rPr lang="ru-RU" sz="2800" b="1" dirty="0" smtClean="0"/>
              <a:t>ресурсов.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b="1" dirty="0" smtClean="0"/>
              <a:t>формирование </a:t>
            </a:r>
            <a:r>
              <a:rPr lang="ru-RU" b="1" dirty="0"/>
              <a:t>самостоятельности ребенка, инициативы, ответственности</a:t>
            </a:r>
            <a:r>
              <a:rPr lang="ru-RU" b="1" dirty="0" smtClean="0"/>
              <a:t>, автономности </a:t>
            </a:r>
            <a:r>
              <a:rPr lang="ru-RU" b="1" dirty="0"/>
              <a:t>как альтернатив зависимости;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/>
              <a:t>развитие эмоциональной </a:t>
            </a:r>
            <a:r>
              <a:rPr lang="ru-RU" b="1" dirty="0"/>
              <a:t>сферы, расширение диапазона </a:t>
            </a:r>
            <a:r>
              <a:rPr lang="ru-RU" b="1" dirty="0" smtClean="0"/>
              <a:t>эмоциональных переживаний</a:t>
            </a:r>
            <a:r>
              <a:rPr lang="ru-RU" b="1" dirty="0"/>
              <a:t>, повышение компетентности в понимании собственных </a:t>
            </a:r>
            <a:r>
              <a:rPr lang="ru-RU" b="1" dirty="0" smtClean="0"/>
              <a:t>эмоциональных состояний </a:t>
            </a:r>
            <a:r>
              <a:rPr lang="ru-RU" b="1" dirty="0"/>
              <a:t>и состояний других людей, что является основой </a:t>
            </a:r>
            <a:r>
              <a:rPr lang="ru-RU" b="1" dirty="0" smtClean="0"/>
              <a:t>коммуникативной компетентности</a:t>
            </a:r>
            <a:r>
              <a:rPr lang="ru-RU" b="1" dirty="0"/>
              <a:t>;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/>
              <a:t>становление </a:t>
            </a:r>
            <a:r>
              <a:rPr lang="ru-RU" b="1" dirty="0"/>
              <a:t>социальной компетентности ребенка, позволяющей </a:t>
            </a:r>
            <a:r>
              <a:rPr lang="ru-RU" b="1" dirty="0" smtClean="0"/>
              <a:t>эффективно действовать </a:t>
            </a:r>
            <a:r>
              <a:rPr lang="ru-RU" b="1" dirty="0"/>
              <a:t>в жизненных ситуациях разного типа, продуктивно разрешать </a:t>
            </a:r>
            <a:r>
              <a:rPr lang="ru-RU" b="1" dirty="0" smtClean="0"/>
              <a:t>трудности;</a:t>
            </a:r>
            <a:endParaRPr lang="ru-RU" b="1" dirty="0"/>
          </a:p>
          <a:p>
            <a:pPr algn="just">
              <a:spcAft>
                <a:spcPts val="600"/>
              </a:spcAft>
            </a:pPr>
            <a:r>
              <a:rPr lang="ru-RU" b="1" dirty="0" smtClean="0"/>
              <a:t>Развитие умений  </a:t>
            </a:r>
            <a:r>
              <a:rPr lang="ru-RU" b="1" dirty="0"/>
              <a:t>обнаруживать дефицит собственного ресурса и находить варианты </a:t>
            </a:r>
            <a:r>
              <a:rPr lang="ru-RU" b="1" dirty="0" smtClean="0"/>
              <a:t>его восполнения; 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/>
              <a:t>формирование </a:t>
            </a:r>
            <a:r>
              <a:rPr lang="ru-RU" b="1" dirty="0"/>
              <a:t>ценности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177820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Сферы реализации профилактических программ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4745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72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первичная, вторичная </a:t>
            </a:r>
            <a:r>
              <a:rPr lang="ru-RU" b="1" dirty="0"/>
              <a:t>и </a:t>
            </a:r>
            <a:r>
              <a:rPr lang="ru-RU" b="1" dirty="0" smtClean="0"/>
              <a:t>третичная профилактика: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Термин </a:t>
            </a:r>
            <a:r>
              <a:rPr lang="ru-RU" b="1" dirty="0"/>
              <a:t>«первичная профилактика» применяется к мерам, направленным </a:t>
            </a:r>
            <a:r>
              <a:rPr lang="ru-RU" b="1" dirty="0" smtClean="0"/>
              <a:t>на всех </a:t>
            </a:r>
            <a:r>
              <a:rPr lang="ru-RU" b="1" dirty="0"/>
              <a:t>детей, проживающих в учреждении;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Термин </a:t>
            </a:r>
            <a:r>
              <a:rPr lang="ru-RU" b="1" dirty="0"/>
              <a:t>«вторичная профилактика» означает меры, направленные на тех, </a:t>
            </a:r>
            <a:r>
              <a:rPr lang="ru-RU" b="1" dirty="0" smtClean="0"/>
              <a:t>кто еще </a:t>
            </a:r>
            <a:r>
              <a:rPr lang="ru-RU" b="1" dirty="0"/>
              <a:t>не совершал самовольный уход ни разу, но находится в </a:t>
            </a:r>
            <a:r>
              <a:rPr lang="ru-RU" b="1" dirty="0" smtClean="0"/>
              <a:t>ситуации       повышенного </a:t>
            </a:r>
            <a:r>
              <a:rPr lang="ru-RU" b="1" dirty="0"/>
              <a:t>риска, либо совершал </a:t>
            </a:r>
            <a:r>
              <a:rPr lang="ru-RU" b="1" dirty="0" smtClean="0"/>
              <a:t>самовольный   уход  хотя </a:t>
            </a:r>
            <a:r>
              <a:rPr lang="ru-RU" b="1" dirty="0"/>
              <a:t>бы 1 раз;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Термин </a:t>
            </a:r>
            <a:r>
              <a:rPr lang="ru-RU" b="1" dirty="0"/>
              <a:t>«третичная профилактика» обозначает меры вмешательства </a:t>
            </a:r>
            <a:r>
              <a:rPr lang="ru-RU" b="1" dirty="0" smtClean="0"/>
              <a:t>в случаях</a:t>
            </a:r>
            <a:r>
              <a:rPr lang="ru-RU" b="1" dirty="0"/>
              <a:t>, когда ребенок уже неоднократно самовольно покидал учреждение</a:t>
            </a:r>
            <a:r>
              <a:rPr lang="ru-RU" b="1" dirty="0" smtClean="0"/>
              <a:t>,     и </a:t>
            </a:r>
            <a:r>
              <a:rPr lang="ru-RU" b="1" dirty="0"/>
              <a:t>работа в таком случае должна проводиться </a:t>
            </a:r>
            <a:r>
              <a:rPr lang="ru-RU" b="1" dirty="0" smtClean="0"/>
              <a:t>по        оказанию </a:t>
            </a:r>
            <a:r>
              <a:rPr lang="ru-RU" b="1" dirty="0"/>
              <a:t>помощи </a:t>
            </a:r>
            <a:r>
              <a:rPr lang="ru-RU" b="1" dirty="0" smtClean="0"/>
              <a:t>и предупреждению повторения    </a:t>
            </a:r>
            <a:r>
              <a:rPr lang="ru-RU" b="1" dirty="0"/>
              <a:t>самовольного ухода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72279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altLang="ru-RU" sz="4600" b="1" dirty="0" smtClean="0"/>
              <a:t>Побег</a:t>
            </a:r>
          </a:p>
          <a:p>
            <a:pPr>
              <a:buFontTx/>
              <a:buChar char="-"/>
              <a:defRPr/>
            </a:pPr>
            <a:r>
              <a:rPr lang="ru-RU" altLang="ru-RU" sz="3400" b="1" dirty="0" smtClean="0"/>
              <a:t>это  </a:t>
            </a:r>
            <a:r>
              <a:rPr lang="ru-RU" altLang="ru-RU" sz="3400" b="1" dirty="0"/>
              <a:t>один из </a:t>
            </a:r>
            <a:r>
              <a:rPr lang="ru-RU" altLang="ru-RU" sz="3400" b="1" dirty="0" smtClean="0"/>
              <a:t>способов защитного </a:t>
            </a:r>
            <a:r>
              <a:rPr lang="ru-RU" altLang="ru-RU" sz="3400" b="1" dirty="0"/>
              <a:t>поведения подростка </a:t>
            </a:r>
            <a:r>
              <a:rPr lang="ru-RU" altLang="ru-RU" sz="3400" b="1" dirty="0" smtClean="0"/>
              <a:t>(!!!).</a:t>
            </a:r>
          </a:p>
          <a:p>
            <a:pPr>
              <a:buFontTx/>
              <a:buChar char="-"/>
              <a:defRPr/>
            </a:pPr>
            <a:endParaRPr lang="ru-RU" altLang="ru-RU" sz="3100" b="1" dirty="0"/>
          </a:p>
          <a:p>
            <a:pPr eaLnBrk="1" hangingPunct="1">
              <a:buFontTx/>
              <a:buNone/>
              <a:defRPr/>
            </a:pPr>
            <a:r>
              <a:rPr lang="ru-RU" altLang="ru-RU" sz="4600" b="1" dirty="0" smtClean="0"/>
              <a:t>Бегство</a:t>
            </a:r>
            <a:r>
              <a:rPr lang="ru-RU" altLang="ru-RU" sz="46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altLang="ru-RU" dirty="0" smtClean="0"/>
              <a:t>–  </a:t>
            </a:r>
            <a:r>
              <a:rPr lang="ru-RU" altLang="ru-RU" sz="3400" b="1" dirty="0" smtClean="0"/>
              <a:t>физиологический уход от    </a:t>
            </a:r>
            <a:r>
              <a:rPr lang="en-US" altLang="ru-RU" sz="3400" b="1" dirty="0" smtClean="0"/>
              <a:t>(</a:t>
            </a:r>
            <a:r>
              <a:rPr lang="ru-RU" altLang="ru-RU" sz="3400" b="1" dirty="0" smtClean="0"/>
              <a:t>раздражителя) квалифицируется как  первичная (</a:t>
            </a:r>
            <a:r>
              <a:rPr lang="ru-RU" altLang="ru-RU" sz="3400" b="1" dirty="0" err="1" smtClean="0"/>
              <a:t>допсихическая</a:t>
            </a:r>
            <a:r>
              <a:rPr lang="ru-RU" altLang="ru-RU" sz="3400" b="1" dirty="0" smtClean="0"/>
              <a:t>)  защитная реакция организма человека (!!!).</a:t>
            </a:r>
          </a:p>
          <a:p>
            <a:pPr marL="64008" indent="0">
              <a:buNone/>
            </a:pPr>
            <a:endParaRPr lang="ru-RU" sz="3100" dirty="0" smtClean="0"/>
          </a:p>
          <a:p>
            <a:pPr marL="64008" indent="0">
              <a:buNone/>
            </a:pPr>
            <a:r>
              <a:rPr lang="ru-RU" sz="4600" b="1" dirty="0" smtClean="0"/>
              <a:t>Самовольный уход </a:t>
            </a:r>
          </a:p>
          <a:p>
            <a:pPr marL="64008" indent="0">
              <a:buNone/>
            </a:pPr>
            <a:r>
              <a:rPr lang="ru-RU" sz="3800" b="1" dirty="0" smtClean="0"/>
              <a:t>-  </a:t>
            </a:r>
            <a:r>
              <a:rPr lang="ru-RU" sz="3400" b="1" dirty="0"/>
              <a:t>тайное или </a:t>
            </a:r>
            <a:r>
              <a:rPr lang="ru-RU" sz="3400" b="1" dirty="0" smtClean="0"/>
              <a:t>явное оставление </a:t>
            </a:r>
            <a:r>
              <a:rPr lang="ru-RU" sz="3400" b="1" dirty="0"/>
              <a:t>учреждения, при котором ребенок отсутствует в учреждении более </a:t>
            </a:r>
            <a:r>
              <a:rPr lang="ru-RU" sz="3400" b="1" dirty="0" smtClean="0"/>
              <a:t>2-х часов </a:t>
            </a:r>
            <a:r>
              <a:rPr lang="ru-RU" sz="3400" b="1" dirty="0"/>
              <a:t>без предупреждения, с ребенком нет связи, или информация о </a:t>
            </a:r>
            <a:r>
              <a:rPr lang="ru-RU" sz="3400" b="1" dirty="0" smtClean="0"/>
              <a:t>местонахождении ребенка </a:t>
            </a:r>
            <a:r>
              <a:rPr lang="ru-RU" sz="3400" b="1" dirty="0"/>
              <a:t>известна, но разрешение ребенком не было получено.</a:t>
            </a:r>
            <a:endParaRPr lang="ru-RU" altLang="ru-RU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3666727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b="1" dirty="0" smtClean="0"/>
              <a:t>Направления работы специалиста службы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сопровождения, направленные на профилактику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побегов и коррекцию аномального поведения</a:t>
            </a:r>
            <a:r>
              <a:rPr lang="ru-RU" altLang="ru-RU" sz="2400" dirty="0" smtClean="0"/>
              <a:t>:</a:t>
            </a:r>
            <a:br>
              <a:rPr lang="ru-RU" altLang="ru-RU" sz="2400" dirty="0" smtClean="0"/>
            </a:br>
            <a:r>
              <a:rPr lang="ru-RU" altLang="ru-RU" sz="4000" dirty="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b="1" dirty="0" smtClean="0"/>
              <a:t>система мероприятий, направленных на  адаптацию вновь прибывших воспитанников;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800" b="1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b="1" dirty="0" smtClean="0"/>
              <a:t>система мероприятий, направленных на  расширение адаптивных возможностей подростков ( 14-17 лет);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800" b="1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altLang="ru-RU" sz="2800" b="1" dirty="0" smtClean="0"/>
              <a:t>система мероприятий, направленных на реабилитацию подростка, совершившего побег (самовольный уход). </a:t>
            </a:r>
          </a:p>
        </p:txBody>
      </p:sp>
    </p:spTree>
    <p:extLst>
      <p:ext uri="{BB962C8B-B14F-4D97-AF65-F5344CB8AC3E}">
        <p14:creationId xmlns:p14="http://schemas.microsoft.com/office/powerpoint/2010/main" val="3041582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dirty="0" smtClean="0"/>
              <a:t>Программа </a:t>
            </a:r>
            <a:r>
              <a:rPr lang="ru-RU" altLang="ru-RU" sz="2800" b="1" dirty="0" smtClean="0"/>
              <a:t>адаптацию вновь прибывших воспитанников;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400" b="1" dirty="0" smtClean="0"/>
              <a:t>  «СТАРТ»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4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dirty="0" smtClean="0"/>
              <a:t>Программа </a:t>
            </a:r>
            <a:r>
              <a:rPr lang="ru-RU" altLang="ru-RU" sz="2800" b="1" dirty="0" smtClean="0"/>
              <a:t>расширения адаптивных возможностей подростков ( 14-17 лет);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400" b="1" dirty="0" smtClean="0"/>
              <a:t>  «ПУТЬ к СЕБЕ»</a:t>
            </a:r>
            <a:r>
              <a:rPr lang="ru-RU" altLang="ru-RU" sz="2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800" dirty="0" smtClean="0"/>
              <a:t>Программа </a:t>
            </a:r>
            <a:r>
              <a:rPr lang="ru-RU" altLang="ru-RU" sz="2800" b="1" dirty="0" smtClean="0"/>
              <a:t>реабилитации подростка, совершившего побег</a:t>
            </a:r>
            <a:r>
              <a:rPr lang="ru-RU" altLang="ru-RU" sz="2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400" b="1" dirty="0" smtClean="0"/>
              <a:t>  «ВЫХОД ЕСТЬ!»</a:t>
            </a:r>
          </a:p>
        </p:txBody>
      </p:sp>
    </p:spTree>
    <p:extLst>
      <p:ext uri="{BB962C8B-B14F-4D97-AF65-F5344CB8AC3E}">
        <p14:creationId xmlns:p14="http://schemas.microsoft.com/office/powerpoint/2010/main" val="242230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000" b="1" smtClean="0"/>
              <a:t>Основные задачи программы «СТАРТ»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/>
              <a:t>Снятие стрессового состояния, снижение уровня тревоги и страхов при попадании в новые условия; </a:t>
            </a:r>
          </a:p>
          <a:p>
            <a:pPr marL="64008" indent="0" eaLnBrk="1" hangingPunct="1">
              <a:buNone/>
              <a:defRPr/>
            </a:pPr>
            <a:endParaRPr lang="ru-RU" altLang="ru-RU" b="1" dirty="0" smtClean="0"/>
          </a:p>
          <a:p>
            <a:pPr eaLnBrk="1" hangingPunct="1">
              <a:defRPr/>
            </a:pPr>
            <a:r>
              <a:rPr lang="ru-RU" altLang="ru-RU" b="1" dirty="0" smtClean="0"/>
              <a:t>повышение уровня защищенности и безопасности;</a:t>
            </a:r>
          </a:p>
        </p:txBody>
      </p:sp>
    </p:spTree>
    <p:extLst>
      <p:ext uri="{BB962C8B-B14F-4D97-AF65-F5344CB8AC3E}">
        <p14:creationId xmlns:p14="http://schemas.microsoft.com/office/powerpoint/2010/main" val="3613777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b="1" dirty="0" smtClean="0"/>
              <a:t>Особенности алгоритма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 smtClean="0"/>
              <a:t>Объект – вновь прибывший подросток, «новичок»;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Продолжительность  действия программы:</a:t>
            </a:r>
          </a:p>
          <a:p>
            <a:pPr>
              <a:buFontTx/>
              <a:buChar char="-"/>
            </a:pPr>
            <a:r>
              <a:rPr lang="ru-RU" sz="2400" b="1" dirty="0" smtClean="0"/>
              <a:t>Режим:  групповой -  </a:t>
            </a:r>
            <a:r>
              <a:rPr lang="ru-RU" sz="1900" b="1" dirty="0" smtClean="0"/>
              <a:t>в среднем от 1 дня до  1,5 месяцев;</a:t>
            </a:r>
          </a:p>
          <a:p>
            <a:pPr>
              <a:buFontTx/>
              <a:buChar char="-"/>
            </a:pPr>
            <a:r>
              <a:rPr lang="ru-RU" sz="2400" b="1" dirty="0" smtClean="0"/>
              <a:t>               индивидуальный – </a:t>
            </a:r>
            <a:r>
              <a:rPr lang="ru-RU" sz="1800" b="1" dirty="0" smtClean="0"/>
              <a:t>по состоянию  подростка  от 1 месяца </a:t>
            </a:r>
          </a:p>
          <a:p>
            <a:pPr>
              <a:buFontTx/>
              <a:buChar char="-"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                  до 6 месяцев;</a:t>
            </a:r>
          </a:p>
          <a:p>
            <a:r>
              <a:rPr lang="ru-RU" sz="2600" b="1" dirty="0" smtClean="0"/>
              <a:t>Форма : </a:t>
            </a:r>
            <a:r>
              <a:rPr lang="ru-RU" sz="2600" b="1" dirty="0" err="1" smtClean="0"/>
              <a:t>тренинговые</a:t>
            </a:r>
            <a:r>
              <a:rPr lang="ru-RU" sz="2600" b="1" dirty="0" smtClean="0"/>
              <a:t>  </a:t>
            </a:r>
            <a:r>
              <a:rPr lang="ru-RU" sz="2600" b="1" dirty="0"/>
              <a:t>занятия</a:t>
            </a:r>
            <a:r>
              <a:rPr lang="ru-RU" sz="1800" b="1" dirty="0"/>
              <a:t>  - 6-10 </a:t>
            </a:r>
            <a:r>
              <a:rPr lang="ru-RU" sz="1800" b="1" dirty="0" smtClean="0"/>
              <a:t>часов</a:t>
            </a:r>
          </a:p>
          <a:p>
            <a:pPr marL="64008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</a:t>
            </a:r>
            <a:r>
              <a:rPr lang="ru-RU" sz="2300" b="1" dirty="0" smtClean="0"/>
              <a:t>Индивидуальное консультирование </a:t>
            </a:r>
            <a:r>
              <a:rPr lang="ru-RU" sz="1800" b="1" dirty="0" smtClean="0"/>
              <a:t>-  до 4-5 встреч с целью  </a:t>
            </a:r>
          </a:p>
          <a:p>
            <a:pPr>
              <a:buFontTx/>
              <a:buChar char="-"/>
            </a:pPr>
            <a:r>
              <a:rPr lang="ru-RU" sz="1800" b="1" dirty="0" smtClean="0"/>
              <a:t>                                                                                                           отслеживания состояния </a:t>
            </a:r>
          </a:p>
          <a:p>
            <a:pPr>
              <a:buFontTx/>
              <a:buChar char="-"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                                                                                                                   «новичка» </a:t>
            </a:r>
          </a:p>
          <a:p>
            <a:r>
              <a:rPr lang="ru-RU" sz="2400" b="1" dirty="0" smtClean="0"/>
              <a:t>Система кураторства (наставничества), освоение «новых» правил;</a:t>
            </a:r>
          </a:p>
          <a:p>
            <a:endParaRPr lang="ru-RU" sz="2400" b="1" dirty="0"/>
          </a:p>
          <a:p>
            <a:r>
              <a:rPr lang="ru-RU" sz="2400" b="1" dirty="0" smtClean="0"/>
              <a:t>Помощь в установлении и поддержании социальных связей внутри учреждения;</a:t>
            </a:r>
          </a:p>
          <a:p>
            <a:endParaRPr lang="ru-RU" sz="2400" b="1" dirty="0"/>
          </a:p>
          <a:p>
            <a:r>
              <a:rPr lang="ru-RU" sz="2400" b="1" dirty="0" smtClean="0"/>
              <a:t>Проведение социально-психологической диагностики «новичка», включая получение и анализ  информации из вне.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 окончании адаптационного периода – вывод об  адаптации  «новичка» с отнесением к определенной  группе 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>
              <a:buFontTx/>
              <a:buChar char="-"/>
            </a:pPr>
            <a:endParaRPr lang="ru-RU" sz="2400" b="1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1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000" b="1" dirty="0" smtClean="0"/>
              <a:t>Основные задачи программы «ПУТЬ К СЕБЕ»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dirty="0" smtClean="0"/>
              <a:t>Расширение эмоционально-поведенческого репертуара реагирования подростка ( </a:t>
            </a:r>
            <a:r>
              <a:rPr lang="ru-RU" altLang="ru-RU" b="1" dirty="0" err="1" smtClean="0"/>
              <a:t>коппинг</a:t>
            </a:r>
            <a:r>
              <a:rPr lang="ru-RU" altLang="ru-RU" b="1" dirty="0" smtClean="0"/>
              <a:t>-стратегии); повышение коммуникативных умений;</a:t>
            </a:r>
          </a:p>
          <a:p>
            <a:pPr marL="64008" indent="0" eaLnBrk="1" hangingPunct="1">
              <a:buNone/>
              <a:defRPr/>
            </a:pPr>
            <a:endParaRPr lang="ru-RU" altLang="ru-RU" b="1" dirty="0" smtClean="0"/>
          </a:p>
          <a:p>
            <a:pPr eaLnBrk="1" hangingPunct="1">
              <a:defRPr/>
            </a:pPr>
            <a:r>
              <a:rPr lang="ru-RU" altLang="ru-RU" b="1" dirty="0" smtClean="0"/>
              <a:t>Обучение навыкам </a:t>
            </a:r>
            <a:r>
              <a:rPr lang="ru-RU" altLang="ru-RU" b="1" dirty="0" err="1" smtClean="0"/>
              <a:t>саморегуляции</a:t>
            </a:r>
            <a:r>
              <a:rPr lang="ru-RU" altLang="ru-RU" b="1" dirty="0" smtClean="0"/>
              <a:t> и самоконтроля; </a:t>
            </a:r>
            <a:r>
              <a:rPr lang="ru-RU" altLang="ru-RU" b="1" dirty="0" err="1" smtClean="0"/>
              <a:t>совладания</a:t>
            </a:r>
            <a:r>
              <a:rPr lang="ru-RU" altLang="ru-RU" b="1" dirty="0" smtClean="0"/>
              <a:t> со стрессом и агрессией;</a:t>
            </a:r>
          </a:p>
        </p:txBody>
      </p:sp>
    </p:spTree>
    <p:extLst>
      <p:ext uri="{BB962C8B-B14F-4D97-AF65-F5344CB8AC3E}">
        <p14:creationId xmlns:p14="http://schemas.microsoft.com/office/powerpoint/2010/main" val="2222892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алгоритма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83264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Объект- подростки, склонные к самовольным уходам, социально успешные подростки, неформальные лидеры;</a:t>
            </a:r>
          </a:p>
          <a:p>
            <a:pPr marL="64008" indent="0">
              <a:buNone/>
            </a:pPr>
            <a:endParaRPr lang="ru-RU" sz="8000" b="1" dirty="0" smtClean="0"/>
          </a:p>
          <a:p>
            <a:r>
              <a:rPr lang="ru-RU" sz="8000" b="1" dirty="0" smtClean="0"/>
              <a:t>Продолжительность  </a:t>
            </a:r>
            <a:r>
              <a:rPr lang="ru-RU" sz="8000" b="1" dirty="0"/>
              <a:t>действия программы</a:t>
            </a:r>
            <a:r>
              <a:rPr lang="ru-RU" sz="8000" b="1" dirty="0" smtClean="0"/>
              <a:t>: в течение  всего времени  нахождения  подростка  в учреждении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Режим: групповой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Форма: </a:t>
            </a:r>
            <a:r>
              <a:rPr lang="ru-RU" sz="8000" b="1" dirty="0" err="1" smtClean="0"/>
              <a:t>Тренинговые</a:t>
            </a:r>
            <a:r>
              <a:rPr lang="ru-RU" sz="8000" b="1" dirty="0" smtClean="0"/>
              <a:t>  </a:t>
            </a:r>
            <a:r>
              <a:rPr lang="ru-RU" sz="8000" b="1" dirty="0"/>
              <a:t>занятия  - </a:t>
            </a:r>
            <a:r>
              <a:rPr lang="ru-RU" sz="8000" b="1" dirty="0" smtClean="0"/>
              <a:t>от 30 до 40 часов</a:t>
            </a:r>
          </a:p>
          <a:p>
            <a:pPr>
              <a:buFontTx/>
              <a:buChar char="-"/>
            </a:pPr>
            <a:r>
              <a:rPr lang="ru-RU" sz="6400" b="1" dirty="0" smtClean="0"/>
              <a:t>коммуникативный тренинг, тренинг </a:t>
            </a:r>
            <a:r>
              <a:rPr lang="ru-RU" sz="6400" b="1" dirty="0" err="1" smtClean="0"/>
              <a:t>ассертивности</a:t>
            </a:r>
            <a:r>
              <a:rPr lang="ru-RU" sz="6400" b="1" dirty="0" smtClean="0"/>
              <a:t>, тренинг </a:t>
            </a:r>
            <a:r>
              <a:rPr lang="ru-RU" sz="6400" b="1" dirty="0" err="1" smtClean="0"/>
              <a:t>саморегуляции</a:t>
            </a:r>
            <a:r>
              <a:rPr lang="ru-RU" sz="6400" b="1" dirty="0" smtClean="0"/>
              <a:t>, антистрессовые программы, тренинг по разрешению конфликтов и т.д. и т.п.</a:t>
            </a:r>
          </a:p>
          <a:p>
            <a:pPr>
              <a:buFontTx/>
              <a:buChar char="-"/>
            </a:pPr>
            <a:endParaRPr lang="ru-RU" sz="8000" b="1" dirty="0"/>
          </a:p>
          <a:p>
            <a:r>
              <a:rPr lang="ru-RU" sz="8000" b="1" dirty="0" smtClean="0"/>
              <a:t>Организация и работа  службы примирения по разрешению конфликтных ситуаций;</a:t>
            </a:r>
          </a:p>
          <a:p>
            <a:endParaRPr lang="ru-RU" sz="8000" b="1" dirty="0" smtClean="0"/>
          </a:p>
          <a:p>
            <a:pPr>
              <a:defRPr/>
            </a:pPr>
            <a:r>
              <a:rPr lang="ru-RU" altLang="ru-RU" sz="5600" dirty="0" smtClean="0"/>
              <a:t>Организация  жизни  в  </a:t>
            </a:r>
            <a:r>
              <a:rPr lang="ru-RU" altLang="ru-RU" sz="5600" dirty="0"/>
              <a:t>учреждении </a:t>
            </a:r>
            <a:r>
              <a:rPr lang="ru-RU" altLang="ru-RU" sz="5600" dirty="0" smtClean="0"/>
              <a:t>,обеспечивающая  </a:t>
            </a:r>
            <a:r>
              <a:rPr lang="ru-RU" altLang="ru-RU" sz="5600" b="1" dirty="0" smtClean="0"/>
              <a:t> </a:t>
            </a:r>
            <a:r>
              <a:rPr lang="ru-RU" altLang="ru-RU" sz="5600" b="1" dirty="0"/>
              <a:t>его  потребность  в  положительных  эмоциях</a:t>
            </a:r>
            <a:r>
              <a:rPr lang="ru-RU" altLang="ru-RU" sz="5600" dirty="0"/>
              <a:t>, что  содействует  формированию  чувства  защищенности  и  базового  доверия  к  другим  людям</a:t>
            </a:r>
            <a:r>
              <a:rPr lang="ru-RU" altLang="ru-RU" sz="5600" dirty="0" smtClean="0"/>
              <a:t>. Отношения </a:t>
            </a:r>
            <a:r>
              <a:rPr lang="ru-RU" altLang="ru-RU" sz="5600" dirty="0"/>
              <a:t>взрослых  с  детьми должны  строиться  на  удовлетворение   </a:t>
            </a:r>
            <a:r>
              <a:rPr lang="ru-RU" altLang="ru-RU" sz="5600" b="1" dirty="0"/>
              <a:t>эмоционального  голода</a:t>
            </a:r>
            <a:r>
              <a:rPr lang="ru-RU" altLang="ru-RU" sz="5600" b="1" dirty="0" smtClean="0"/>
              <a:t>.</a:t>
            </a:r>
          </a:p>
          <a:p>
            <a:pPr>
              <a:defRPr/>
            </a:pPr>
            <a:endParaRPr lang="ru-RU" altLang="ru-RU" sz="6400" b="1" dirty="0"/>
          </a:p>
          <a:p>
            <a:r>
              <a:rPr lang="ru-RU" sz="7200" b="1" dirty="0" smtClean="0"/>
              <a:t>Помощь </a:t>
            </a:r>
            <a:r>
              <a:rPr lang="ru-RU" sz="7200" b="1" dirty="0"/>
              <a:t>в установлении и поддержании социальных связей внутри учреждения;</a:t>
            </a:r>
          </a:p>
          <a:p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954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b="1" dirty="0" smtClean="0"/>
              <a:t>Основные задачи программы «ВЫХОД ЕСТЬ»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458200" cy="475252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Выяснение причин психологической </a:t>
            </a:r>
            <a:r>
              <a:rPr lang="ru-RU" altLang="ru-RU" sz="2800" b="1" dirty="0" err="1" smtClean="0"/>
              <a:t>травматизации</a:t>
            </a:r>
            <a:r>
              <a:rPr lang="ru-RU" altLang="ru-RU" sz="2800" b="1" dirty="0" smtClean="0"/>
              <a:t>;</a:t>
            </a:r>
          </a:p>
          <a:p>
            <a:pPr marL="64008" indent="0" eaLnBrk="1" hangingPunct="1">
              <a:lnSpc>
                <a:spcPct val="90000"/>
              </a:lnSpc>
              <a:buNone/>
              <a:defRPr/>
            </a:pPr>
            <a:endParaRPr lang="ru-RU" altLang="ru-RU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Снятие шокового состояния; совместное переживание травматической ситуации с переработкой травматических воспоминаний и их интеграцией;</a:t>
            </a:r>
          </a:p>
          <a:p>
            <a:pPr marL="64008" indent="0" eaLnBrk="1" hangingPunct="1">
              <a:lnSpc>
                <a:spcPct val="90000"/>
              </a:lnSpc>
              <a:buNone/>
              <a:defRPr/>
            </a:pPr>
            <a:endParaRPr lang="ru-RU" altLang="ru-RU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Формирование устойчивости к травматическим переживаниям и восстановление связей в условиях образовательного учреждения;</a:t>
            </a:r>
          </a:p>
        </p:txBody>
      </p:sp>
    </p:spTree>
    <p:extLst>
      <p:ext uri="{BB962C8B-B14F-4D97-AF65-F5344CB8AC3E}">
        <p14:creationId xmlns:p14="http://schemas.microsoft.com/office/powerpoint/2010/main" val="3769887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b="1" dirty="0" smtClean="0"/>
              <a:t>Особенности алгоритма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/>
              <a:t>Объект – подросток, склонный к побегам, «беглец-рецидивист»;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Продолжительность  действия программы:</a:t>
            </a:r>
          </a:p>
          <a:p>
            <a:pPr>
              <a:buFontTx/>
              <a:buChar char="-"/>
            </a:pPr>
            <a:r>
              <a:rPr lang="ru-RU" sz="2400" b="1" dirty="0" smtClean="0"/>
              <a:t>Режим:  индивидуальный – </a:t>
            </a:r>
            <a:r>
              <a:rPr lang="ru-RU" sz="1800" b="1" dirty="0" smtClean="0"/>
              <a:t>по состоянию  подростка  от 1 месяца </a:t>
            </a:r>
          </a:p>
          <a:p>
            <a:pPr>
              <a:buFontTx/>
              <a:buChar char="-"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                                      до 6 месяцев;</a:t>
            </a:r>
          </a:p>
          <a:p>
            <a:r>
              <a:rPr lang="ru-RU" sz="2300" b="1" dirty="0" smtClean="0"/>
              <a:t>Форма:  - индивидуальное консультирование </a:t>
            </a:r>
            <a:r>
              <a:rPr lang="ru-RU" sz="1800" b="1" dirty="0" smtClean="0"/>
              <a:t>-  до 5-10  встреч с целью  </a:t>
            </a:r>
          </a:p>
          <a:p>
            <a:pPr>
              <a:buFontTx/>
              <a:buChar char="-"/>
            </a:pPr>
            <a:r>
              <a:rPr lang="ru-RU" sz="1800" b="1" dirty="0" smtClean="0"/>
              <a:t>                                                                                                           отслеживания состояния </a:t>
            </a:r>
          </a:p>
          <a:p>
            <a:pPr>
              <a:buFontTx/>
              <a:buChar char="-"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                                                                                                                   «бегунка» </a:t>
            </a:r>
          </a:p>
          <a:p>
            <a:pPr marL="64008" indent="0">
              <a:buNone/>
            </a:pPr>
            <a:r>
              <a:rPr lang="ru-RU" sz="2400" b="1" dirty="0" smtClean="0"/>
              <a:t>                    - система кураторства (наставничества);</a:t>
            </a:r>
          </a:p>
          <a:p>
            <a:endParaRPr lang="ru-RU" sz="2400" b="1" dirty="0"/>
          </a:p>
          <a:p>
            <a:r>
              <a:rPr lang="ru-RU" sz="2400" b="1" dirty="0" smtClean="0"/>
              <a:t>Помощь в восстановлении и поддержании социальных связей внутри учреждения;</a:t>
            </a:r>
          </a:p>
          <a:p>
            <a:endParaRPr lang="ru-RU" sz="2400" b="1" dirty="0"/>
          </a:p>
          <a:p>
            <a:r>
              <a:rPr lang="ru-RU" sz="2400" b="1" dirty="0" smtClean="0"/>
              <a:t>Проведение социально-психологической диагностики «бегунка», включая получение и анализ  информации из вне.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 окончании адаптационного периода – вывод об  адаптации  «беглеца» с  отнесением к определенной  группе 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>
              <a:buFontTx/>
              <a:buChar char="-"/>
            </a:pPr>
            <a:endParaRPr lang="ru-RU" sz="2400" b="1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6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29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20676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/>
              <a:t>Классификация   побегов  (Н.</a:t>
            </a:r>
            <a:r>
              <a:rPr lang="en-US" altLang="ru-RU" sz="3200" b="1" dirty="0" err="1" smtClean="0"/>
              <a:t>Stutte</a:t>
            </a:r>
            <a:r>
              <a:rPr lang="en-US" altLang="ru-RU" sz="3200" b="1" dirty="0" smtClean="0"/>
              <a:t>)</a:t>
            </a:r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dirty="0" smtClean="0"/>
              <a:t>(</a:t>
            </a:r>
            <a:r>
              <a:rPr lang="ru-RU" altLang="ru-RU" sz="3200" b="1" dirty="0" smtClean="0"/>
              <a:t>внешние социальные  факторы</a:t>
            </a:r>
            <a:r>
              <a:rPr lang="ru-RU" altLang="ru-RU" sz="3200" dirty="0" smtClean="0"/>
              <a:t>)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4422409"/>
              </p:ext>
            </p:extLst>
          </p:nvPr>
        </p:nvGraphicFramePr>
        <p:xfrm>
          <a:off x="228600" y="1504767"/>
          <a:ext cx="8686800" cy="5169022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21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1) Побеги, как  следствие  недостаточного  надзора, поиск  удовольствия, развлечения.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2) Побеги, как  реакция  протеста  на  чрезмерные  требования   или  на  недостаточное  внимание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3)  Побеги, как  реакция  тревоги  и  страха  наказания  у робких  и забитых.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4) « Специфический  пубертатный  побег» вследствие возрастного  фантазерства и  мечтательности.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5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altLang="ru-RU" sz="4800" b="1" smtClean="0"/>
              <a:t>Делай ЧТО ДОЛЖНО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4800" b="1" smtClean="0"/>
              <a:t>И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4800" b="1" smtClean="0"/>
              <a:t>БУДЬ что БУДЕТ.</a:t>
            </a:r>
          </a:p>
          <a:p>
            <a:pPr eaLnBrk="1" hangingPunct="1">
              <a:defRPr/>
            </a:pPr>
            <a:endParaRPr lang="ru-RU" altLang="ru-RU" sz="4800" b="1" smtClean="0"/>
          </a:p>
          <a:p>
            <a:pPr eaLnBrk="1" hangingPunct="1">
              <a:defRPr/>
            </a:pPr>
            <a:endParaRPr lang="ru-RU" altLang="ru-RU" smtClean="0"/>
          </a:p>
          <a:p>
            <a:pPr algn="ctr" eaLnBrk="1" hangingPunct="1">
              <a:buFontTx/>
              <a:buNone/>
              <a:defRPr/>
            </a:pPr>
            <a:r>
              <a:rPr lang="ru-RU" altLang="ru-RU" smtClean="0"/>
              <a:t>Желаем удачи!!!</a:t>
            </a:r>
          </a:p>
        </p:txBody>
      </p:sp>
    </p:spTree>
    <p:extLst>
      <p:ext uri="{BB962C8B-B14F-4D97-AF65-F5344CB8AC3E}">
        <p14:creationId xmlns:p14="http://schemas.microsoft.com/office/powerpoint/2010/main" val="1067063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4389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200" b="1" dirty="0" smtClean="0"/>
              <a:t>Типы   побегов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(личностные особенности подростков)   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4784"/>
            <a:ext cx="6172200" cy="5184576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altLang="ru-RU" b="1" dirty="0" smtClean="0"/>
              <a:t>Эмансипационные</a:t>
            </a: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- </a:t>
            </a:r>
            <a:r>
              <a:rPr lang="ru-RU" altLang="ru-RU" sz="2200" dirty="0" smtClean="0"/>
              <a:t>наиболее частые(45%),совершаются, чтобы избежать опеки  и  контроля, от  наскучивших  обязанностей и  понуждений и  отдаться  свободной, «веселой» и  «легкой» жизни</a:t>
            </a:r>
            <a:r>
              <a:rPr lang="ru-RU" altLang="ru-RU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Tx/>
              <a:buChar char="o"/>
              <a:defRPr/>
            </a:pPr>
            <a:r>
              <a:rPr lang="ru-RU" altLang="ru-RU" b="1" dirty="0" smtClean="0"/>
              <a:t>Импульсивные</a:t>
            </a:r>
            <a:r>
              <a:rPr lang="ru-RU" altLang="ru-RU" sz="2000" b="1" dirty="0" smtClean="0"/>
              <a:t>  </a:t>
            </a:r>
            <a:r>
              <a:rPr lang="ru-RU" altLang="ru-RU" sz="2000" dirty="0" smtClean="0"/>
              <a:t>- </a:t>
            </a:r>
            <a:r>
              <a:rPr lang="ru-RU" altLang="ru-RU" sz="2200" dirty="0" smtClean="0"/>
              <a:t>составляет 26%. Как  правило первые  побеги – следствие  жестокого  обращения, сурового  наказания, «расправ» товарищей.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Tx/>
              <a:buChar char="o"/>
              <a:defRPr/>
            </a:pPr>
            <a:r>
              <a:rPr lang="ru-RU" altLang="ru-RU" b="1" dirty="0" smtClean="0"/>
              <a:t>Демонстративные</a:t>
            </a:r>
            <a:r>
              <a:rPr lang="ru-RU" altLang="ru-RU" dirty="0" smtClean="0"/>
              <a:t> </a:t>
            </a:r>
            <a:r>
              <a:rPr lang="ru-RU" altLang="ru-RU" sz="2000" dirty="0" smtClean="0"/>
              <a:t>– </a:t>
            </a:r>
            <a:r>
              <a:rPr lang="ru-RU" altLang="ru-RU" sz="2200" dirty="0" smtClean="0"/>
              <a:t>наблюдаются  в 20%, с  целью  привлечь  внимание</a:t>
            </a:r>
            <a:r>
              <a:rPr lang="ru-RU" altLang="ru-RU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Tx/>
              <a:buChar char="o"/>
              <a:defRPr/>
            </a:pPr>
            <a:r>
              <a:rPr lang="ru-RU" altLang="ru-RU" b="1" dirty="0" err="1" smtClean="0"/>
              <a:t>Дромоманические</a:t>
            </a:r>
            <a:r>
              <a:rPr lang="ru-RU" altLang="ru-RU" dirty="0" smtClean="0"/>
              <a:t> </a:t>
            </a:r>
            <a:r>
              <a:rPr lang="ru-RU" altLang="ru-RU" sz="2000" dirty="0" smtClean="0"/>
              <a:t>– </a:t>
            </a:r>
            <a:r>
              <a:rPr lang="ru-RU" altLang="ru-RU" sz="2200" dirty="0" smtClean="0"/>
              <a:t>редкий  тип(9%). Этим  побегам  предшествует  внезапно  и  беспричинно  изменяющееся  настроение, немотивированная  тяга  к  перемене  обстановки. Побег  в  одиночку.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858000" y="1628800"/>
            <a:ext cx="1828800" cy="44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altLang="ru-RU" sz="1600" b="1" dirty="0" smtClean="0"/>
              <a:t>12-15 лет</a:t>
            </a:r>
          </a:p>
          <a:p>
            <a:pPr eaLnBrk="1" hangingPunct="1">
              <a:defRPr/>
            </a:pPr>
            <a:endParaRPr lang="ru-RU" altLang="ru-RU" sz="1600" b="1" dirty="0" smtClean="0"/>
          </a:p>
          <a:p>
            <a:pPr eaLnBrk="1" hangingPunct="1">
              <a:defRPr/>
            </a:pPr>
            <a:endParaRPr lang="ru-RU" altLang="ru-RU" sz="1600" dirty="0" smtClean="0"/>
          </a:p>
          <a:p>
            <a:pPr eaLnBrk="1" hangingPunct="1">
              <a:buFontTx/>
              <a:buNone/>
              <a:defRPr/>
            </a:pPr>
            <a:endParaRPr lang="ru-RU" altLang="ru-RU" sz="1600" dirty="0" smtClean="0"/>
          </a:p>
          <a:p>
            <a:pPr eaLnBrk="1" hangingPunct="1">
              <a:buFontTx/>
              <a:buNone/>
              <a:defRPr/>
            </a:pPr>
            <a:endParaRPr lang="ru-RU" altLang="ru-RU" sz="1600" dirty="0" smtClean="0"/>
          </a:p>
          <a:p>
            <a:pPr eaLnBrk="1" hangingPunct="1">
              <a:buFontTx/>
              <a:buNone/>
              <a:defRPr/>
            </a:pPr>
            <a:endParaRPr lang="ru-RU" altLang="ru-RU" sz="1600" dirty="0" smtClean="0"/>
          </a:p>
          <a:p>
            <a:pPr eaLnBrk="1" hangingPunct="1">
              <a:defRPr/>
            </a:pPr>
            <a:r>
              <a:rPr lang="ru-RU" altLang="ru-RU" sz="1600" b="1" dirty="0" smtClean="0"/>
              <a:t>От7 до 15 лет</a:t>
            </a:r>
          </a:p>
          <a:p>
            <a:pPr eaLnBrk="1" hangingPunct="1">
              <a:defRPr/>
            </a:pPr>
            <a:endParaRPr lang="ru-RU" altLang="ru-RU" sz="1600" b="1" dirty="0" smtClean="0"/>
          </a:p>
          <a:p>
            <a:pPr eaLnBrk="1" hangingPunct="1">
              <a:defRPr/>
            </a:pPr>
            <a:endParaRPr lang="ru-RU" altLang="ru-RU" sz="1600" b="1" dirty="0" smtClean="0"/>
          </a:p>
          <a:p>
            <a:pPr eaLnBrk="1" hangingPunct="1">
              <a:defRPr/>
            </a:pPr>
            <a:r>
              <a:rPr lang="ru-RU" altLang="ru-RU" sz="1600" b="1" dirty="0" smtClean="0"/>
              <a:t>От12 до 17 лет</a:t>
            </a:r>
          </a:p>
          <a:p>
            <a:pPr eaLnBrk="1" hangingPunct="1">
              <a:defRPr/>
            </a:pPr>
            <a:endParaRPr lang="ru-RU" altLang="ru-RU" sz="1600" b="1" dirty="0" smtClean="0"/>
          </a:p>
          <a:p>
            <a:pPr eaLnBrk="1" hangingPunct="1">
              <a:defRPr/>
            </a:pPr>
            <a:endParaRPr lang="ru-RU" altLang="ru-RU" sz="1600" b="1" dirty="0" smtClean="0"/>
          </a:p>
          <a:p>
            <a:pPr eaLnBrk="1" hangingPunct="1">
              <a:defRPr/>
            </a:pPr>
            <a:endParaRPr lang="ru-RU" altLang="ru-RU" sz="1600" dirty="0" smtClean="0"/>
          </a:p>
          <a:p>
            <a:pPr eaLnBrk="1" hangingPunct="1">
              <a:defRPr/>
            </a:pPr>
            <a:endParaRPr lang="ru-RU" altLang="ru-RU" sz="1600" dirty="0" smtClean="0"/>
          </a:p>
          <a:p>
            <a:pPr eaLnBrk="1" hangingPunct="1">
              <a:defRPr/>
            </a:pPr>
            <a:endParaRPr lang="ru-RU" altLang="ru-RU" sz="1600" dirty="0" smtClean="0"/>
          </a:p>
          <a:p>
            <a:pPr eaLnBrk="1" hangingPunct="1">
              <a:defRPr/>
            </a:pP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1167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2"/>
            <a:ext cx="8229600" cy="101215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b="1" dirty="0" smtClean="0"/>
              <a:t>Зарубежная  классификация </a:t>
            </a:r>
            <a:r>
              <a:rPr lang="ru-RU" altLang="ru-RU" sz="2800" b="1" dirty="0" smtClean="0"/>
              <a:t>(</a:t>
            </a:r>
            <a:r>
              <a:rPr lang="en-US" altLang="ru-RU" sz="2800" b="1" dirty="0" smtClean="0"/>
              <a:t>Roberts)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>(Какую </a:t>
            </a:r>
            <a:r>
              <a:rPr lang="ru-RU" altLang="ru-RU" sz="3600" b="1" dirty="0" smtClean="0"/>
              <a:t>ЦЕЛЬ </a:t>
            </a:r>
            <a:r>
              <a:rPr lang="ru-RU" altLang="ru-RU" sz="2700" b="1" dirty="0" smtClean="0"/>
              <a:t>преследует подростки)  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endParaRPr lang="ru-RU" altLang="ru-RU" sz="2800" b="1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99640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 smtClean="0"/>
              <a:t>Беглецы-исследователи</a:t>
            </a:r>
            <a:r>
              <a:rPr lang="ru-RU" altLang="ru-RU" dirty="0" smtClean="0"/>
              <a:t> – </a:t>
            </a:r>
            <a:r>
              <a:rPr lang="ru-RU" altLang="ru-RU" sz="2000" dirty="0" smtClean="0"/>
              <a:t>молодые  люди, желающие  путешествовать, лишенные  самостоятельности. Побег - способ утвердить  свою  независимость. Обычно  оставляют  записку, возвращаются  домой  по  собственной  инициативе.</a:t>
            </a:r>
          </a:p>
          <a:p>
            <a:pPr eaLnBrk="1" hangingPunct="1">
              <a:defRPr/>
            </a:pPr>
            <a:r>
              <a:rPr lang="ru-RU" altLang="ru-RU" b="1" dirty="0" smtClean="0"/>
              <a:t>Беглецы – шантажисты</a:t>
            </a:r>
            <a:r>
              <a:rPr lang="ru-RU" altLang="ru-RU" sz="2000" dirty="0" smtClean="0"/>
              <a:t> – серьезные  и  длительные  конфликты по  поводу  домашних  дел, выбора  друзей и т.п. , поэтому  уход – способ  заставить  принять  их  условия.</a:t>
            </a:r>
          </a:p>
          <a:p>
            <a:pPr eaLnBrk="1" hangingPunct="1">
              <a:defRPr/>
            </a:pPr>
            <a:r>
              <a:rPr lang="ru-RU" altLang="ru-RU" b="1" dirty="0" smtClean="0"/>
              <a:t>Беглецы  от  опасности</a:t>
            </a:r>
            <a:r>
              <a:rPr lang="ru-RU" altLang="ru-RU" sz="2000" dirty="0" smtClean="0"/>
              <a:t> -  чтобы  избавиться  от  постоянного  физического (сексуального) насилия. Часто  сопутствует  употребление  алкоголя, наркотиков. К  уходу  часто  подталкивают  избиения  и  угрозы.</a:t>
            </a:r>
          </a:p>
        </p:txBody>
      </p:sp>
    </p:spTree>
    <p:extLst>
      <p:ext uri="{BB962C8B-B14F-4D97-AF65-F5344CB8AC3E}">
        <p14:creationId xmlns:p14="http://schemas.microsoft.com/office/powerpoint/2010/main" val="10863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600" b="1" smtClean="0"/>
              <a:t>По данным мониторинга</a:t>
            </a:r>
            <a:br>
              <a:rPr lang="ru-RU" altLang="ru-RU" sz="3600" b="1" smtClean="0"/>
            </a:br>
            <a:r>
              <a:rPr lang="ru-RU" altLang="ru-RU" sz="3600" b="1" smtClean="0"/>
              <a:t> по соблюдению прав детей в ОУ</a:t>
            </a:r>
            <a:r>
              <a:rPr lang="ru-RU" altLang="ru-RU" sz="3600" smtClean="0"/>
              <a:t>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Побеги из интерната являются типичным способом реагирования  на возникающие проблемы для значительного числа воспитанников </a:t>
            </a:r>
            <a:r>
              <a:rPr lang="ru-RU" altLang="ru-RU" sz="2400" b="1" smtClean="0"/>
              <a:t>(58%).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smtClean="0"/>
              <a:t>Причины побегов: тоска по дому</a:t>
            </a:r>
            <a:r>
              <a:rPr lang="ru-RU" altLang="ru-RU" sz="2400" b="1" smtClean="0"/>
              <a:t>(48%),</a:t>
            </a:r>
            <a:r>
              <a:rPr lang="ru-RU" altLang="ru-RU" sz="2400" smtClean="0"/>
              <a:t>тяга к свободе </a:t>
            </a:r>
            <a:r>
              <a:rPr lang="ru-RU" altLang="ru-RU" sz="2400" b="1" smtClean="0"/>
              <a:t>( 26%),</a:t>
            </a:r>
            <a:r>
              <a:rPr lang="ru-RU" altLang="ru-RU" sz="2400" smtClean="0"/>
              <a:t> сложно приспособится к условиям интерната </a:t>
            </a:r>
            <a:r>
              <a:rPr lang="ru-RU" altLang="ru-RU" sz="2400" b="1" smtClean="0"/>
              <a:t>(12%),</a:t>
            </a:r>
            <a:r>
              <a:rPr lang="ru-RU" altLang="ru-RU" sz="2400" smtClean="0"/>
              <a:t> побои и оскорбления </a:t>
            </a:r>
            <a:r>
              <a:rPr lang="ru-RU" altLang="ru-RU" sz="2400" b="1" smtClean="0"/>
              <a:t>(10%).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400" b="1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400" smtClean="0"/>
              <a:t> </a:t>
            </a:r>
            <a:r>
              <a:rPr lang="ru-RU" altLang="ru-RU" sz="2400" b="1" smtClean="0"/>
              <a:t>Жестокое обращение со стороны  воспитателей и учителей , как причина побега из интерната  фиксируются как единичные  случай в большинстве ОУ. </a:t>
            </a:r>
          </a:p>
        </p:txBody>
      </p:sp>
    </p:spTree>
    <p:extLst>
      <p:ext uri="{BB962C8B-B14F-4D97-AF65-F5344CB8AC3E}">
        <p14:creationId xmlns:p14="http://schemas.microsoft.com/office/powerpoint/2010/main" val="208128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b="1" dirty="0"/>
              <a:t>Особенности детей, проживающих в </a:t>
            </a:r>
            <a:r>
              <a:rPr lang="ru-RU" sz="3600" b="1" dirty="0" smtClean="0"/>
              <a:t>учреждениях </a:t>
            </a:r>
            <a:r>
              <a:rPr lang="ru-RU" sz="3600" b="1" dirty="0" err="1" smtClean="0"/>
              <a:t>интернатного</a:t>
            </a:r>
            <a:r>
              <a:rPr lang="ru-RU" sz="3600" b="1" dirty="0" smtClean="0"/>
              <a:t> типа.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 smtClean="0"/>
              <a:t>Дефицит </a:t>
            </a:r>
            <a:r>
              <a:rPr lang="ru-RU" sz="2000" b="1" dirty="0"/>
              <a:t>эмоционально-волевой сферы</a:t>
            </a:r>
            <a:r>
              <a:rPr lang="ru-RU" sz="20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Низкая коммуникативная компетентность.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С трудом </a:t>
            </a:r>
            <a:r>
              <a:rPr lang="ru-RU" sz="2000" b="1" dirty="0"/>
              <a:t>принимают новые </a:t>
            </a:r>
            <a:r>
              <a:rPr lang="ru-RU" sz="2000" b="1" dirty="0" smtClean="0"/>
              <a:t>правила и более сложные социальные </a:t>
            </a:r>
            <a:r>
              <a:rPr lang="ru-RU" sz="2000" b="1" dirty="0"/>
              <a:t>отношения</a:t>
            </a:r>
            <a:r>
              <a:rPr lang="ru-RU" sz="20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Дефицит </a:t>
            </a:r>
            <a:r>
              <a:rPr lang="ru-RU" sz="2000" b="1" dirty="0"/>
              <a:t>самостоятельных форм </a:t>
            </a:r>
            <a:r>
              <a:rPr lang="ru-RU" sz="2000" b="1" dirty="0" smtClean="0"/>
              <a:t>поведения.</a:t>
            </a:r>
          </a:p>
          <a:p>
            <a:pPr algn="just">
              <a:spcAft>
                <a:spcPts val="600"/>
              </a:spcAft>
            </a:pPr>
            <a:r>
              <a:rPr lang="ru-RU" sz="1800" b="1" dirty="0" smtClean="0"/>
              <a:t>Испытывают чувство </a:t>
            </a:r>
            <a:r>
              <a:rPr lang="ru-RU" sz="1800" b="1" dirty="0"/>
              <a:t>незащищенности, </a:t>
            </a:r>
            <a:r>
              <a:rPr lang="ru-RU" sz="1800" b="1" dirty="0" smtClean="0"/>
              <a:t>неуверенности </a:t>
            </a:r>
            <a:r>
              <a:rPr lang="ru-RU" sz="1800" b="1" dirty="0"/>
              <a:t>в себе и своих силах, </a:t>
            </a:r>
            <a:r>
              <a:rPr lang="ru-RU" sz="1800" b="1" dirty="0" smtClean="0"/>
              <a:t>избегают </a:t>
            </a:r>
            <a:r>
              <a:rPr lang="ru-RU" sz="1800" b="1" dirty="0"/>
              <a:t>ситуаций, в которых </a:t>
            </a:r>
            <a:r>
              <a:rPr lang="ru-RU" sz="1800" b="1" dirty="0" smtClean="0"/>
              <a:t>могут почувствовать </a:t>
            </a:r>
            <a:r>
              <a:rPr lang="ru-RU" sz="1800" b="1" dirty="0"/>
              <a:t>себя неуспешными, потерпеть </a:t>
            </a:r>
            <a:r>
              <a:rPr lang="ru-RU" sz="1800" b="1" dirty="0" smtClean="0"/>
              <a:t>неудачу, стремятся  найти объект</a:t>
            </a:r>
            <a:r>
              <a:rPr lang="ru-RU" sz="1800" b="1" dirty="0"/>
              <a:t>, </a:t>
            </a:r>
            <a:r>
              <a:rPr lang="ru-RU" sz="1800" b="1" dirty="0" smtClean="0"/>
              <a:t>который </a:t>
            </a:r>
            <a:r>
              <a:rPr lang="ru-RU" sz="1800" b="1" dirty="0"/>
              <a:t>снимет напряжение</a:t>
            </a:r>
            <a:r>
              <a:rPr lang="ru-RU" sz="18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800" b="1" dirty="0" smtClean="0"/>
              <a:t>нуждаются </a:t>
            </a:r>
            <a:r>
              <a:rPr lang="ru-RU" sz="1800" b="1" dirty="0"/>
              <a:t>в положительном </a:t>
            </a:r>
            <a:r>
              <a:rPr lang="ru-RU" sz="1800" b="1" dirty="0" smtClean="0"/>
              <a:t>риске, который </a:t>
            </a:r>
            <a:r>
              <a:rPr lang="ru-RU" sz="1800" b="1" dirty="0"/>
              <a:t>помогает развить качества личности, преодолеть страхи и влиться в </a:t>
            </a:r>
            <a:r>
              <a:rPr lang="ru-RU" sz="1800" b="1" dirty="0" smtClean="0"/>
              <a:t>социум; Если </a:t>
            </a:r>
            <a:r>
              <a:rPr lang="ru-RU" sz="1800" b="1" dirty="0"/>
              <a:t>среда, в которой ребенок живет, не предоставляет возможностей для этого, </a:t>
            </a:r>
            <a:r>
              <a:rPr lang="ru-RU" sz="1800" b="1" dirty="0" smtClean="0"/>
              <a:t>они могут </a:t>
            </a:r>
            <a:r>
              <a:rPr lang="ru-RU" sz="1800" b="1" dirty="0"/>
              <a:t>начать пробовать себя в других местах, которые позволяют получить </a:t>
            </a:r>
            <a:r>
              <a:rPr lang="ru-RU" sz="1800" b="1" dirty="0" smtClean="0"/>
              <a:t>острые ощущения</a:t>
            </a:r>
            <a:r>
              <a:rPr lang="ru-RU" sz="1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/>
              <a:t>Анализ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/>
              <a:t>социальных характеристик воспитанников,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/>
              <a:t> склонных к самовольным уходам.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altLang="ru-RU" b="1" dirty="0" smtClean="0"/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95358175"/>
              </p:ext>
            </p:extLst>
          </p:nvPr>
        </p:nvGraphicFramePr>
        <p:xfrm>
          <a:off x="1475656" y="2564904"/>
          <a:ext cx="6408713" cy="410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Диаграмма" r:id="rId4" imgW="6286433" imgH="2714557" progId="Excel.Chart.8">
                  <p:embed/>
                </p:oleObj>
              </mc:Choice>
              <mc:Fallback>
                <p:oleObj name="Диаграмма" r:id="rId4" imgW="6286433" imgH="2714557" progId="Excel.Char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64904"/>
                        <a:ext cx="6408713" cy="410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24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64519"/>
              </p:ext>
            </p:extLst>
          </p:nvPr>
        </p:nvGraphicFramePr>
        <p:xfrm>
          <a:off x="468313" y="549275"/>
          <a:ext cx="8280151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Диаграмма" r:id="rId3" imgW="4914833" imgH="2485957" progId="Excel.Chart.8">
                  <p:embed/>
                </p:oleObj>
              </mc:Choice>
              <mc:Fallback>
                <p:oleObj name="Диаграмма" r:id="rId3" imgW="4914833" imgH="24859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49275"/>
                        <a:ext cx="8280151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35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593</TotalTime>
  <Words>1380</Words>
  <Application>Microsoft Office PowerPoint</Application>
  <PresentationFormat>Экран (4:3)</PresentationFormat>
  <Paragraphs>182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Яркая</vt:lpstr>
      <vt:lpstr>Диаграмма</vt:lpstr>
      <vt:lpstr>Презентация PowerPoint</vt:lpstr>
      <vt:lpstr>Презентация PowerPoint</vt:lpstr>
      <vt:lpstr>Классификация   побегов  (Н.Stutte) (внешние социальные  факторы)</vt:lpstr>
      <vt:lpstr>Типы   побегов (личностные особенности подростков)    </vt:lpstr>
      <vt:lpstr>  Зарубежная  классификация (Roberts) (Какую ЦЕЛЬ преследует подростки)    </vt:lpstr>
      <vt:lpstr>По данным мониторинга  по соблюдению прав детей в ОУ…</vt:lpstr>
      <vt:lpstr>Особенности детей, проживающих в учреждениях интернатного типа.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Социальный портрет  воспитанника,  склонного к самовольным уходам  из ОУ.</vt:lpstr>
      <vt:lpstr>Презентация PowerPoint</vt:lpstr>
      <vt:lpstr>Особые подходы в работе с детьми, направленные на создание условий для увеличения личностных ресурсов.</vt:lpstr>
      <vt:lpstr>Сферы реализации профилактических программ</vt:lpstr>
      <vt:lpstr>первичная, вторичная и третичная профилактика: </vt:lpstr>
      <vt:lpstr> Направления работы специалиста службы сопровождения, направленные на профилактику побегов и коррекцию аномального поведения:  </vt:lpstr>
      <vt:lpstr>Презентация PowerPoint</vt:lpstr>
      <vt:lpstr>Основные задачи программы «СТАРТ»</vt:lpstr>
      <vt:lpstr>Особенности алгоритма</vt:lpstr>
      <vt:lpstr>Основные задачи программы «ПУТЬ К СЕБЕ»</vt:lpstr>
      <vt:lpstr>Особенности алгоритма</vt:lpstr>
      <vt:lpstr>Основные задачи программы «ВЫХОД ЕСТЬ»</vt:lpstr>
      <vt:lpstr>Особенности алгоритма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ОПП</dc:creator>
  <cp:lastModifiedBy>ОПП</cp:lastModifiedBy>
  <cp:revision>33</cp:revision>
  <cp:lastPrinted>2015-11-24T16:43:57Z</cp:lastPrinted>
  <dcterms:created xsi:type="dcterms:W3CDTF">2015-11-21T07:49:13Z</dcterms:created>
  <dcterms:modified xsi:type="dcterms:W3CDTF">2015-11-25T16:34:40Z</dcterms:modified>
</cp:coreProperties>
</file>